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27"/>
  </p:notesMasterIdLst>
  <p:sldIdLst>
    <p:sldId id="360" r:id="rId2"/>
    <p:sldId id="361" r:id="rId3"/>
    <p:sldId id="362" r:id="rId4"/>
    <p:sldId id="375" r:id="rId5"/>
    <p:sldId id="376" r:id="rId6"/>
    <p:sldId id="377" r:id="rId7"/>
    <p:sldId id="378" r:id="rId8"/>
    <p:sldId id="379" r:id="rId9"/>
    <p:sldId id="380" r:id="rId10"/>
    <p:sldId id="381" r:id="rId11"/>
    <p:sldId id="382" r:id="rId12"/>
    <p:sldId id="383" r:id="rId13"/>
    <p:sldId id="384" r:id="rId14"/>
    <p:sldId id="385" r:id="rId15"/>
    <p:sldId id="386" r:id="rId16"/>
    <p:sldId id="387" r:id="rId17"/>
    <p:sldId id="388" r:id="rId18"/>
    <p:sldId id="363" r:id="rId19"/>
    <p:sldId id="389" r:id="rId20"/>
    <p:sldId id="364" r:id="rId21"/>
    <p:sldId id="365" r:id="rId22"/>
    <p:sldId id="392" r:id="rId23"/>
    <p:sldId id="391" r:id="rId24"/>
    <p:sldId id="366" r:id="rId25"/>
    <p:sldId id="390" r:id="rId26"/>
  </p:sldIdLst>
  <p:sldSz cx="9144000" cy="6858000" type="screen4x3"/>
  <p:notesSz cx="6858000" cy="9144000"/>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754" autoAdjust="0"/>
  </p:normalViewPr>
  <p:slideViewPr>
    <p:cSldViewPr>
      <p:cViewPr varScale="1">
        <p:scale>
          <a:sx n="91" d="100"/>
          <a:sy n="91" d="100"/>
        </p:scale>
        <p:origin x="-213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E958E0-41A8-41AA-A7BD-447A369EADFA}" type="datetimeFigureOut">
              <a:rPr lang="pl-PL" smtClean="0"/>
              <a:t>2022-12-22</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0B36C8-AFC0-460B-BAA7-FDB5CFBA7D52}" type="slidenum">
              <a:rPr lang="pl-PL" smtClean="0"/>
              <a:t>‹#›</a:t>
            </a:fld>
            <a:endParaRPr lang="pl-PL"/>
          </a:p>
        </p:txBody>
      </p:sp>
    </p:spTree>
    <p:extLst>
      <p:ext uri="{BB962C8B-B14F-4D97-AF65-F5344CB8AC3E}">
        <p14:creationId xmlns:p14="http://schemas.microsoft.com/office/powerpoint/2010/main" val="1972503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pPr>
              <a:defRPr/>
            </a:pPr>
            <a:endParaRPr lang="pl-PL" altLang="pl-PL"/>
          </a:p>
        </p:txBody>
      </p:sp>
      <p:sp>
        <p:nvSpPr>
          <p:cNvPr id="5" name="Symbol zastępczy stopki 4"/>
          <p:cNvSpPr>
            <a:spLocks noGrp="1"/>
          </p:cNvSpPr>
          <p:nvPr>
            <p:ph type="ftr" sz="quarter" idx="11"/>
          </p:nvPr>
        </p:nvSpPr>
        <p:spPr/>
        <p:txBody>
          <a:bodyPr/>
          <a:lstStyle/>
          <a:p>
            <a:pPr>
              <a:defRPr/>
            </a:pPr>
            <a:endParaRPr lang="pl-PL" altLang="pl-PL"/>
          </a:p>
        </p:txBody>
      </p:sp>
      <p:sp>
        <p:nvSpPr>
          <p:cNvPr id="6" name="Symbol zastępczy numeru slajdu 5"/>
          <p:cNvSpPr>
            <a:spLocks noGrp="1"/>
          </p:cNvSpPr>
          <p:nvPr>
            <p:ph type="sldNum" sz="quarter" idx="12"/>
          </p:nvPr>
        </p:nvSpPr>
        <p:spPr/>
        <p:txBody>
          <a:bodyPr/>
          <a:lstStyle/>
          <a:p>
            <a:pPr>
              <a:defRPr/>
            </a:pPr>
            <a:fld id="{83AE57E4-D4C5-4D29-90D0-A079FD16C229}" type="slidenum">
              <a:rPr lang="pl-PL" altLang="pl-PL" smtClean="0"/>
              <a:pPr>
                <a:defRPr/>
              </a:pPr>
              <a:t>‹#›</a:t>
            </a:fld>
            <a:endParaRPr lang="pl-PL" altLang="pl-PL"/>
          </a:p>
        </p:txBody>
      </p:sp>
    </p:spTree>
    <p:extLst>
      <p:ext uri="{BB962C8B-B14F-4D97-AF65-F5344CB8AC3E}">
        <p14:creationId xmlns:p14="http://schemas.microsoft.com/office/powerpoint/2010/main" val="130029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a:defRPr/>
            </a:pPr>
            <a:endParaRPr lang="pl-PL" altLang="pl-PL"/>
          </a:p>
        </p:txBody>
      </p:sp>
      <p:sp>
        <p:nvSpPr>
          <p:cNvPr id="5" name="Symbol zastępczy stopki 4"/>
          <p:cNvSpPr>
            <a:spLocks noGrp="1"/>
          </p:cNvSpPr>
          <p:nvPr>
            <p:ph type="ftr" sz="quarter" idx="11"/>
          </p:nvPr>
        </p:nvSpPr>
        <p:spPr/>
        <p:txBody>
          <a:bodyPr/>
          <a:lstStyle/>
          <a:p>
            <a:pPr>
              <a:defRPr/>
            </a:pPr>
            <a:endParaRPr lang="pl-PL" altLang="pl-PL"/>
          </a:p>
        </p:txBody>
      </p:sp>
      <p:sp>
        <p:nvSpPr>
          <p:cNvPr id="6" name="Symbol zastępczy numeru slajdu 5"/>
          <p:cNvSpPr>
            <a:spLocks noGrp="1"/>
          </p:cNvSpPr>
          <p:nvPr>
            <p:ph type="sldNum" sz="quarter" idx="12"/>
          </p:nvPr>
        </p:nvSpPr>
        <p:spPr/>
        <p:txBody>
          <a:bodyPr/>
          <a:lstStyle/>
          <a:p>
            <a:pPr>
              <a:defRPr/>
            </a:pPr>
            <a:fld id="{B98E9191-29BC-4892-8097-83A0DC0DBC17}" type="slidenum">
              <a:rPr lang="pl-PL" altLang="pl-PL" smtClean="0"/>
              <a:pPr>
                <a:defRPr/>
              </a:pPr>
              <a:t>‹#›</a:t>
            </a:fld>
            <a:endParaRPr lang="pl-PL" altLang="pl-PL"/>
          </a:p>
        </p:txBody>
      </p:sp>
    </p:spTree>
    <p:extLst>
      <p:ext uri="{BB962C8B-B14F-4D97-AF65-F5344CB8AC3E}">
        <p14:creationId xmlns:p14="http://schemas.microsoft.com/office/powerpoint/2010/main" val="3026492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pPr>
              <a:defRPr/>
            </a:pPr>
            <a:endParaRPr lang="pl-PL" altLang="pl-PL"/>
          </a:p>
        </p:txBody>
      </p:sp>
      <p:sp>
        <p:nvSpPr>
          <p:cNvPr id="5" name="Symbol zastępczy stopki 4"/>
          <p:cNvSpPr>
            <a:spLocks noGrp="1"/>
          </p:cNvSpPr>
          <p:nvPr>
            <p:ph type="ftr" sz="quarter" idx="11"/>
          </p:nvPr>
        </p:nvSpPr>
        <p:spPr/>
        <p:txBody>
          <a:bodyPr/>
          <a:lstStyle/>
          <a:p>
            <a:pPr>
              <a:defRPr/>
            </a:pPr>
            <a:endParaRPr lang="pl-PL" altLang="pl-PL"/>
          </a:p>
        </p:txBody>
      </p:sp>
      <p:sp>
        <p:nvSpPr>
          <p:cNvPr id="6" name="Symbol zastępczy numeru slajdu 5"/>
          <p:cNvSpPr>
            <a:spLocks noGrp="1"/>
          </p:cNvSpPr>
          <p:nvPr>
            <p:ph type="sldNum" sz="quarter" idx="12"/>
          </p:nvPr>
        </p:nvSpPr>
        <p:spPr/>
        <p:txBody>
          <a:bodyPr/>
          <a:lstStyle/>
          <a:p>
            <a:pPr>
              <a:defRPr/>
            </a:pPr>
            <a:fld id="{80D8A434-5639-47D3-8683-49B9191D15F9}" type="slidenum">
              <a:rPr lang="pl-PL" altLang="pl-PL" smtClean="0"/>
              <a:pPr>
                <a:defRPr/>
              </a:pPr>
              <a:t>‹#›</a:t>
            </a:fld>
            <a:endParaRPr lang="pl-PL" altLang="pl-PL"/>
          </a:p>
        </p:txBody>
      </p:sp>
    </p:spTree>
    <p:extLst>
      <p:ext uri="{BB962C8B-B14F-4D97-AF65-F5344CB8AC3E}">
        <p14:creationId xmlns:p14="http://schemas.microsoft.com/office/powerpoint/2010/main" val="2515724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pPr>
              <a:defRPr/>
            </a:pPr>
            <a:endParaRPr lang="pl-PL" altLang="pl-PL"/>
          </a:p>
        </p:txBody>
      </p:sp>
      <p:sp>
        <p:nvSpPr>
          <p:cNvPr id="6" name="Symbol zastępczy stopki 5"/>
          <p:cNvSpPr>
            <a:spLocks noGrp="1"/>
          </p:cNvSpPr>
          <p:nvPr>
            <p:ph type="ftr" sz="quarter" idx="11"/>
          </p:nvPr>
        </p:nvSpPr>
        <p:spPr/>
        <p:txBody>
          <a:bodyPr/>
          <a:lstStyle/>
          <a:p>
            <a:pPr>
              <a:defRPr/>
            </a:pPr>
            <a:endParaRPr lang="pl-PL" altLang="pl-PL"/>
          </a:p>
        </p:txBody>
      </p:sp>
      <p:sp>
        <p:nvSpPr>
          <p:cNvPr id="7" name="Symbol zastępczy numeru slajdu 6"/>
          <p:cNvSpPr>
            <a:spLocks noGrp="1"/>
          </p:cNvSpPr>
          <p:nvPr>
            <p:ph type="sldNum" sz="quarter" idx="12"/>
          </p:nvPr>
        </p:nvSpPr>
        <p:spPr/>
        <p:txBody>
          <a:bodyPr/>
          <a:lstStyle/>
          <a:p>
            <a:pPr>
              <a:defRPr/>
            </a:pPr>
            <a:fld id="{3ABBAE0E-3B7D-4DC1-862D-5C42E865D613}" type="slidenum">
              <a:rPr lang="pl-PL" altLang="pl-PL" smtClean="0"/>
              <a:pPr>
                <a:defRPr/>
              </a:pPr>
              <a:t>‹#›</a:t>
            </a:fld>
            <a:endParaRPr lang="pl-PL" altLang="pl-PL"/>
          </a:p>
        </p:txBody>
      </p:sp>
    </p:spTree>
    <p:extLst>
      <p:ext uri="{BB962C8B-B14F-4D97-AF65-F5344CB8AC3E}">
        <p14:creationId xmlns:p14="http://schemas.microsoft.com/office/powerpoint/2010/main" val="124615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pPr>
              <a:defRPr/>
            </a:pPr>
            <a:endParaRPr lang="pl-PL" altLang="pl-PL"/>
          </a:p>
        </p:txBody>
      </p:sp>
      <p:sp>
        <p:nvSpPr>
          <p:cNvPr id="8" name="Symbol zastępczy stopki 7"/>
          <p:cNvSpPr>
            <a:spLocks noGrp="1"/>
          </p:cNvSpPr>
          <p:nvPr>
            <p:ph type="ftr" sz="quarter" idx="11"/>
          </p:nvPr>
        </p:nvSpPr>
        <p:spPr/>
        <p:txBody>
          <a:bodyPr/>
          <a:lstStyle/>
          <a:p>
            <a:pPr>
              <a:defRPr/>
            </a:pPr>
            <a:endParaRPr lang="pl-PL" altLang="pl-PL"/>
          </a:p>
        </p:txBody>
      </p:sp>
      <p:sp>
        <p:nvSpPr>
          <p:cNvPr id="9" name="Symbol zastępczy numeru slajdu 8"/>
          <p:cNvSpPr>
            <a:spLocks noGrp="1"/>
          </p:cNvSpPr>
          <p:nvPr>
            <p:ph type="sldNum" sz="quarter" idx="12"/>
          </p:nvPr>
        </p:nvSpPr>
        <p:spPr/>
        <p:txBody>
          <a:bodyPr/>
          <a:lstStyle/>
          <a:p>
            <a:pPr>
              <a:defRPr/>
            </a:pPr>
            <a:fld id="{96E69826-B37E-4525-953E-252559139F26}" type="slidenum">
              <a:rPr lang="pl-PL" altLang="pl-PL" smtClean="0"/>
              <a:pPr>
                <a:defRPr/>
              </a:pPr>
              <a:t>‹#›</a:t>
            </a:fld>
            <a:endParaRPr lang="pl-PL" altLang="pl-PL"/>
          </a:p>
        </p:txBody>
      </p:sp>
    </p:spTree>
    <p:extLst>
      <p:ext uri="{BB962C8B-B14F-4D97-AF65-F5344CB8AC3E}">
        <p14:creationId xmlns:p14="http://schemas.microsoft.com/office/powerpoint/2010/main" val="449018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pPr>
              <a:defRPr/>
            </a:pPr>
            <a:endParaRPr lang="pl-PL" altLang="pl-PL"/>
          </a:p>
        </p:txBody>
      </p:sp>
      <p:sp>
        <p:nvSpPr>
          <p:cNvPr id="4" name="Symbol zastępczy stopki 3"/>
          <p:cNvSpPr>
            <a:spLocks noGrp="1"/>
          </p:cNvSpPr>
          <p:nvPr>
            <p:ph type="ftr" sz="quarter" idx="11"/>
          </p:nvPr>
        </p:nvSpPr>
        <p:spPr/>
        <p:txBody>
          <a:bodyPr/>
          <a:lstStyle/>
          <a:p>
            <a:pPr>
              <a:defRPr/>
            </a:pPr>
            <a:endParaRPr lang="pl-PL" altLang="pl-PL"/>
          </a:p>
        </p:txBody>
      </p:sp>
      <p:sp>
        <p:nvSpPr>
          <p:cNvPr id="5" name="Symbol zastępczy numeru slajdu 4"/>
          <p:cNvSpPr>
            <a:spLocks noGrp="1"/>
          </p:cNvSpPr>
          <p:nvPr>
            <p:ph type="sldNum" sz="quarter" idx="12"/>
          </p:nvPr>
        </p:nvSpPr>
        <p:spPr/>
        <p:txBody>
          <a:bodyPr/>
          <a:lstStyle/>
          <a:p>
            <a:pPr>
              <a:defRPr/>
            </a:pPr>
            <a:fld id="{1B56F523-782A-4D17-AA69-ED25EBDAF7C9}" type="slidenum">
              <a:rPr lang="pl-PL" altLang="pl-PL" smtClean="0"/>
              <a:pPr>
                <a:defRPr/>
              </a:pPr>
              <a:t>‹#›</a:t>
            </a:fld>
            <a:endParaRPr lang="pl-PL" altLang="pl-PL"/>
          </a:p>
        </p:txBody>
      </p:sp>
    </p:spTree>
    <p:extLst>
      <p:ext uri="{BB962C8B-B14F-4D97-AF65-F5344CB8AC3E}">
        <p14:creationId xmlns:p14="http://schemas.microsoft.com/office/powerpoint/2010/main" val="111404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pPr>
              <a:defRPr/>
            </a:pPr>
            <a:endParaRPr lang="pl-PL" altLang="pl-PL"/>
          </a:p>
        </p:txBody>
      </p:sp>
      <p:sp>
        <p:nvSpPr>
          <p:cNvPr id="3" name="Symbol zastępczy stopki 2"/>
          <p:cNvSpPr>
            <a:spLocks noGrp="1"/>
          </p:cNvSpPr>
          <p:nvPr>
            <p:ph type="ftr" sz="quarter" idx="11"/>
          </p:nvPr>
        </p:nvSpPr>
        <p:spPr/>
        <p:txBody>
          <a:bodyPr/>
          <a:lstStyle/>
          <a:p>
            <a:pPr>
              <a:defRPr/>
            </a:pPr>
            <a:endParaRPr lang="pl-PL" altLang="pl-PL"/>
          </a:p>
        </p:txBody>
      </p:sp>
      <p:sp>
        <p:nvSpPr>
          <p:cNvPr id="4" name="Symbol zastępczy numeru slajdu 3"/>
          <p:cNvSpPr>
            <a:spLocks noGrp="1"/>
          </p:cNvSpPr>
          <p:nvPr>
            <p:ph type="sldNum" sz="quarter" idx="12"/>
          </p:nvPr>
        </p:nvSpPr>
        <p:spPr/>
        <p:txBody>
          <a:bodyPr/>
          <a:lstStyle/>
          <a:p>
            <a:pPr>
              <a:defRPr/>
            </a:pPr>
            <a:fld id="{89929BE2-0FEA-4277-BED9-1278B0E13BBA}" type="slidenum">
              <a:rPr lang="pl-PL" altLang="pl-PL" smtClean="0"/>
              <a:pPr>
                <a:defRPr/>
              </a:pPr>
              <a:t>‹#›</a:t>
            </a:fld>
            <a:endParaRPr lang="pl-PL" altLang="pl-PL"/>
          </a:p>
        </p:txBody>
      </p:sp>
    </p:spTree>
    <p:extLst>
      <p:ext uri="{BB962C8B-B14F-4D97-AF65-F5344CB8AC3E}">
        <p14:creationId xmlns:p14="http://schemas.microsoft.com/office/powerpoint/2010/main" val="4063023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a:defRPr/>
            </a:pPr>
            <a:endParaRPr lang="pl-PL" altLang="pl-PL"/>
          </a:p>
        </p:txBody>
      </p:sp>
      <p:sp>
        <p:nvSpPr>
          <p:cNvPr id="6" name="Symbol zastępczy stopki 5"/>
          <p:cNvSpPr>
            <a:spLocks noGrp="1"/>
          </p:cNvSpPr>
          <p:nvPr>
            <p:ph type="ftr" sz="quarter" idx="11"/>
          </p:nvPr>
        </p:nvSpPr>
        <p:spPr/>
        <p:txBody>
          <a:bodyPr/>
          <a:lstStyle/>
          <a:p>
            <a:pPr>
              <a:defRPr/>
            </a:pPr>
            <a:endParaRPr lang="pl-PL" altLang="pl-PL"/>
          </a:p>
        </p:txBody>
      </p:sp>
      <p:sp>
        <p:nvSpPr>
          <p:cNvPr id="7" name="Symbol zastępczy numeru slajdu 6"/>
          <p:cNvSpPr>
            <a:spLocks noGrp="1"/>
          </p:cNvSpPr>
          <p:nvPr>
            <p:ph type="sldNum" sz="quarter" idx="12"/>
          </p:nvPr>
        </p:nvSpPr>
        <p:spPr/>
        <p:txBody>
          <a:bodyPr/>
          <a:lstStyle/>
          <a:p>
            <a:pPr>
              <a:defRPr/>
            </a:pPr>
            <a:fld id="{646D6A72-BACA-4798-96F0-1FF80A807688}" type="slidenum">
              <a:rPr lang="pl-PL" altLang="pl-PL" smtClean="0"/>
              <a:pPr>
                <a:defRPr/>
              </a:pPr>
              <a:t>‹#›</a:t>
            </a:fld>
            <a:endParaRPr lang="pl-PL" altLang="pl-PL"/>
          </a:p>
        </p:txBody>
      </p:sp>
    </p:spTree>
    <p:extLst>
      <p:ext uri="{BB962C8B-B14F-4D97-AF65-F5344CB8AC3E}">
        <p14:creationId xmlns:p14="http://schemas.microsoft.com/office/powerpoint/2010/main" val="2554646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a:defRPr/>
            </a:pPr>
            <a:endParaRPr lang="pl-PL" altLang="pl-PL"/>
          </a:p>
        </p:txBody>
      </p:sp>
      <p:sp>
        <p:nvSpPr>
          <p:cNvPr id="6" name="Symbol zastępczy stopki 5"/>
          <p:cNvSpPr>
            <a:spLocks noGrp="1"/>
          </p:cNvSpPr>
          <p:nvPr>
            <p:ph type="ftr" sz="quarter" idx="11"/>
          </p:nvPr>
        </p:nvSpPr>
        <p:spPr/>
        <p:txBody>
          <a:bodyPr/>
          <a:lstStyle/>
          <a:p>
            <a:pPr>
              <a:defRPr/>
            </a:pPr>
            <a:endParaRPr lang="pl-PL" altLang="pl-PL"/>
          </a:p>
        </p:txBody>
      </p:sp>
      <p:sp>
        <p:nvSpPr>
          <p:cNvPr id="7" name="Symbol zastępczy numeru slajdu 6"/>
          <p:cNvSpPr>
            <a:spLocks noGrp="1"/>
          </p:cNvSpPr>
          <p:nvPr>
            <p:ph type="sldNum" sz="quarter" idx="12"/>
          </p:nvPr>
        </p:nvSpPr>
        <p:spPr/>
        <p:txBody>
          <a:bodyPr/>
          <a:lstStyle/>
          <a:p>
            <a:pPr>
              <a:defRPr/>
            </a:pPr>
            <a:fld id="{EA1017DE-995D-4527-BD1B-91EDA506EB19}" type="slidenum">
              <a:rPr lang="pl-PL" altLang="pl-PL" smtClean="0"/>
              <a:pPr>
                <a:defRPr/>
              </a:pPr>
              <a:t>‹#›</a:t>
            </a:fld>
            <a:endParaRPr lang="pl-PL" altLang="pl-PL"/>
          </a:p>
        </p:txBody>
      </p:sp>
    </p:spTree>
    <p:extLst>
      <p:ext uri="{BB962C8B-B14F-4D97-AF65-F5344CB8AC3E}">
        <p14:creationId xmlns:p14="http://schemas.microsoft.com/office/powerpoint/2010/main" val="3545053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a:defRPr/>
            </a:pPr>
            <a:endParaRPr lang="pl-PL" altLang="pl-PL"/>
          </a:p>
        </p:txBody>
      </p:sp>
      <p:sp>
        <p:nvSpPr>
          <p:cNvPr id="5" name="Symbol zastępczy stopki 4"/>
          <p:cNvSpPr>
            <a:spLocks noGrp="1"/>
          </p:cNvSpPr>
          <p:nvPr>
            <p:ph type="ftr" sz="quarter" idx="11"/>
          </p:nvPr>
        </p:nvSpPr>
        <p:spPr/>
        <p:txBody>
          <a:bodyPr/>
          <a:lstStyle/>
          <a:p>
            <a:pPr>
              <a:defRPr/>
            </a:pPr>
            <a:endParaRPr lang="pl-PL" altLang="pl-PL"/>
          </a:p>
        </p:txBody>
      </p:sp>
      <p:sp>
        <p:nvSpPr>
          <p:cNvPr id="6" name="Symbol zastępczy numeru slajdu 5"/>
          <p:cNvSpPr>
            <a:spLocks noGrp="1"/>
          </p:cNvSpPr>
          <p:nvPr>
            <p:ph type="sldNum" sz="quarter" idx="12"/>
          </p:nvPr>
        </p:nvSpPr>
        <p:spPr/>
        <p:txBody>
          <a:bodyPr/>
          <a:lstStyle/>
          <a:p>
            <a:pPr>
              <a:defRPr/>
            </a:pPr>
            <a:fld id="{0BDF0207-C009-41A2-825C-2D56CEF7A1C5}" type="slidenum">
              <a:rPr lang="pl-PL" altLang="pl-PL" smtClean="0"/>
              <a:pPr>
                <a:defRPr/>
              </a:pPr>
              <a:t>‹#›</a:t>
            </a:fld>
            <a:endParaRPr lang="pl-PL" altLang="pl-PL"/>
          </a:p>
        </p:txBody>
      </p:sp>
    </p:spTree>
    <p:extLst>
      <p:ext uri="{BB962C8B-B14F-4D97-AF65-F5344CB8AC3E}">
        <p14:creationId xmlns:p14="http://schemas.microsoft.com/office/powerpoint/2010/main" val="2955807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a:defRPr/>
            </a:pPr>
            <a:endParaRPr lang="pl-PL" altLang="pl-PL"/>
          </a:p>
        </p:txBody>
      </p:sp>
      <p:sp>
        <p:nvSpPr>
          <p:cNvPr id="5" name="Symbol zastępczy stopki 4"/>
          <p:cNvSpPr>
            <a:spLocks noGrp="1"/>
          </p:cNvSpPr>
          <p:nvPr>
            <p:ph type="ftr" sz="quarter" idx="11"/>
          </p:nvPr>
        </p:nvSpPr>
        <p:spPr/>
        <p:txBody>
          <a:bodyPr/>
          <a:lstStyle/>
          <a:p>
            <a:pPr>
              <a:defRPr/>
            </a:pPr>
            <a:endParaRPr lang="pl-PL" altLang="pl-PL"/>
          </a:p>
        </p:txBody>
      </p:sp>
      <p:sp>
        <p:nvSpPr>
          <p:cNvPr id="6" name="Symbol zastępczy numeru slajdu 5"/>
          <p:cNvSpPr>
            <a:spLocks noGrp="1"/>
          </p:cNvSpPr>
          <p:nvPr>
            <p:ph type="sldNum" sz="quarter" idx="12"/>
          </p:nvPr>
        </p:nvSpPr>
        <p:spPr/>
        <p:txBody>
          <a:bodyPr/>
          <a:lstStyle/>
          <a:p>
            <a:pPr>
              <a:defRPr/>
            </a:pPr>
            <a:fld id="{A9DDBB0D-897A-4448-8F66-096818B69317}" type="slidenum">
              <a:rPr lang="pl-PL" altLang="pl-PL" smtClean="0"/>
              <a:pPr>
                <a:defRPr/>
              </a:pPr>
              <a:t>‹#›</a:t>
            </a:fld>
            <a:endParaRPr lang="pl-PL" altLang="pl-PL"/>
          </a:p>
        </p:txBody>
      </p:sp>
    </p:spTree>
    <p:extLst>
      <p:ext uri="{BB962C8B-B14F-4D97-AF65-F5344CB8AC3E}">
        <p14:creationId xmlns:p14="http://schemas.microsoft.com/office/powerpoint/2010/main" val="3255058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dirty="0" smtClean="0"/>
              <a:t>Kliknij, aby edytować styl</a:t>
            </a:r>
            <a:endParaRPr lang="pl-PL" dirty="0"/>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dirty="0" smtClean="0"/>
              <a:t>Kliknij, aby edytować style wzorca tekstu</a:t>
            </a:r>
          </a:p>
          <a:p>
            <a:pPr lvl="1"/>
            <a:r>
              <a:rPr lang="pl-PL" dirty="0" smtClean="0"/>
              <a:t>Drugi poziom</a:t>
            </a:r>
          </a:p>
          <a:p>
            <a:pPr lvl="2"/>
            <a:r>
              <a:rPr lang="pl-PL" dirty="0" smtClean="0"/>
              <a:t>Trzeci poziom</a:t>
            </a:r>
          </a:p>
          <a:p>
            <a:pPr lvl="3"/>
            <a:r>
              <a:rPr lang="pl-PL" dirty="0" smtClean="0"/>
              <a:t>Czwarty poziom</a:t>
            </a:r>
          </a:p>
          <a:p>
            <a:pPr lvl="4"/>
            <a:r>
              <a:rPr lang="pl-PL" dirty="0" smtClean="0"/>
              <a:t>Piąty poziom</a:t>
            </a:r>
            <a:endParaRPr lang="pl-PL" dirty="0"/>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pl-PL" alt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pl-PL" alt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A88FB97-7B90-43D1-9624-2507D65D0845}" type="slidenum">
              <a:rPr lang="pl-PL" altLang="pl-PL" smtClean="0"/>
              <a:pPr>
                <a:defRPr/>
              </a:pPr>
              <a:t>‹#›</a:t>
            </a:fld>
            <a:endParaRPr lang="pl-PL" altLang="pl-PL"/>
          </a:p>
        </p:txBody>
      </p:sp>
    </p:spTree>
    <p:extLst>
      <p:ext uri="{BB962C8B-B14F-4D97-AF65-F5344CB8AC3E}">
        <p14:creationId xmlns:p14="http://schemas.microsoft.com/office/powerpoint/2010/main" val="329645703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itlims-zsis.meil.pw.edu.pl/pomoce/WTLK/ENG/Sup/Fuselage_inter_size.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oleObject" Target="../embeddings/oleObject2.bin"/><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7.png"/><Relationship Id="rId5" Type="http://schemas.openxmlformats.org/officeDocument/2006/relationships/oleObject" Target="../embeddings/oleObject6.bin"/><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14.png"/><Relationship Id="rId5" Type="http://schemas.openxmlformats.org/officeDocument/2006/relationships/oleObject" Target="../embeddings/oleObject11.bin"/><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oleObject" Target="../embeddings/oleObject13.bin"/><Relationship Id="rId7"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17.png"/><Relationship Id="rId5" Type="http://schemas.openxmlformats.org/officeDocument/2006/relationships/oleObject" Target="../embeddings/oleObject14.bin"/><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26.wmf"/><Relationship Id="rId4" Type="http://schemas.openxmlformats.org/officeDocument/2006/relationships/oleObject" Target="../embeddings/Microsoft_Excel_97-2003_Worksheet1.xls"/></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27.w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28.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normAutofit/>
          </a:bodyPr>
          <a:lstStyle/>
          <a:p>
            <a:r>
              <a:rPr lang="pl-PL" b="1" dirty="0" smtClean="0"/>
              <a:t>INTRODUCTION to AEROSPACE</a:t>
            </a:r>
            <a:endParaRPr lang="pl-PL" b="1" dirty="0"/>
          </a:p>
        </p:txBody>
      </p:sp>
      <p:sp>
        <p:nvSpPr>
          <p:cNvPr id="3" name="Podtytuł 2"/>
          <p:cNvSpPr>
            <a:spLocks noGrp="1"/>
          </p:cNvSpPr>
          <p:nvPr>
            <p:ph type="subTitle" idx="1"/>
          </p:nvPr>
        </p:nvSpPr>
        <p:spPr/>
        <p:txBody>
          <a:bodyPr/>
          <a:lstStyle/>
          <a:p>
            <a:r>
              <a:rPr lang="en-US" b="1" dirty="0">
                <a:solidFill>
                  <a:schemeClr val="accent1">
                    <a:lumMod val="50000"/>
                  </a:schemeClr>
                </a:solidFill>
              </a:rPr>
              <a:t>Project </a:t>
            </a:r>
            <a:r>
              <a:rPr lang="en-US" b="1" dirty="0" smtClean="0">
                <a:solidFill>
                  <a:schemeClr val="accent1">
                    <a:lumMod val="50000"/>
                  </a:schemeClr>
                </a:solidFill>
              </a:rPr>
              <a:t>3 </a:t>
            </a:r>
            <a:r>
              <a:rPr lang="en-US" b="1" dirty="0">
                <a:solidFill>
                  <a:schemeClr val="accent1">
                    <a:lumMod val="50000"/>
                  </a:schemeClr>
                </a:solidFill>
              </a:rPr>
              <a:t>– </a:t>
            </a:r>
            <a:r>
              <a:rPr lang="en-US" b="1" dirty="0" smtClean="0">
                <a:solidFill>
                  <a:schemeClr val="accent1">
                    <a:lumMod val="50000"/>
                  </a:schemeClr>
                </a:solidFill>
              </a:rPr>
              <a:t>Weight Analysis</a:t>
            </a:r>
            <a:endParaRPr lang="en-US" b="1" dirty="0">
              <a:solidFill>
                <a:schemeClr val="accent1">
                  <a:lumMod val="50000"/>
                </a:schemeClr>
              </a:solidFill>
            </a:endParaRPr>
          </a:p>
        </p:txBody>
      </p:sp>
    </p:spTree>
    <p:extLst>
      <p:ext uri="{BB962C8B-B14F-4D97-AF65-F5344CB8AC3E}">
        <p14:creationId xmlns:p14="http://schemas.microsoft.com/office/powerpoint/2010/main" val="5643232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b="1" dirty="0"/>
              <a:t>Project </a:t>
            </a:r>
            <a:r>
              <a:rPr lang="en-GB" b="1" dirty="0" smtClean="0"/>
              <a:t>3 </a:t>
            </a:r>
            <a:r>
              <a:rPr lang="en-GB" b="1" dirty="0"/>
              <a:t>– </a:t>
            </a:r>
            <a:r>
              <a:rPr lang="en-GB" b="1" dirty="0" smtClean="0"/>
              <a:t>Weight Analysis</a:t>
            </a:r>
            <a:endParaRPr lang="pl-PL" dirty="0"/>
          </a:p>
        </p:txBody>
      </p:sp>
      <p:sp>
        <p:nvSpPr>
          <p:cNvPr id="3" name="Prostokąt 2"/>
          <p:cNvSpPr/>
          <p:nvPr/>
        </p:nvSpPr>
        <p:spPr>
          <a:xfrm>
            <a:off x="700419" y="1916832"/>
            <a:ext cx="7416824" cy="1323439"/>
          </a:xfrm>
          <a:prstGeom prst="rect">
            <a:avLst/>
          </a:prstGeom>
        </p:spPr>
        <p:txBody>
          <a:bodyPr wrap="square">
            <a:spAutoFit/>
          </a:bodyPr>
          <a:lstStyle/>
          <a:p>
            <a:r>
              <a:rPr lang="en-GB" sz="2000" dirty="0"/>
              <a:t>This project consists of two parts. First part includes fuselage interior (cockpit) conceptual design. Second part includes mentioned weight analysis – computing the position of centre of gravity.</a:t>
            </a:r>
            <a:endParaRPr lang="pl-PL" sz="2000" dirty="0"/>
          </a:p>
        </p:txBody>
      </p:sp>
    </p:spTree>
    <p:extLst>
      <p:ext uri="{BB962C8B-B14F-4D97-AF65-F5344CB8AC3E}">
        <p14:creationId xmlns:p14="http://schemas.microsoft.com/office/powerpoint/2010/main" val="28185868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b="1" dirty="0"/>
              <a:t>Project </a:t>
            </a:r>
            <a:r>
              <a:rPr lang="en-GB" b="1" dirty="0" smtClean="0"/>
              <a:t>3 </a:t>
            </a:r>
            <a:r>
              <a:rPr lang="en-GB" b="1" dirty="0"/>
              <a:t>– </a:t>
            </a:r>
            <a:r>
              <a:rPr lang="en-GB" b="1" dirty="0" smtClean="0"/>
              <a:t>Weight Analysis</a:t>
            </a:r>
            <a:endParaRPr lang="pl-PL" dirty="0"/>
          </a:p>
        </p:txBody>
      </p:sp>
      <p:sp>
        <p:nvSpPr>
          <p:cNvPr id="3" name="Prostokąt 2"/>
          <p:cNvSpPr/>
          <p:nvPr/>
        </p:nvSpPr>
        <p:spPr>
          <a:xfrm>
            <a:off x="700419" y="1628800"/>
            <a:ext cx="7416824" cy="2862322"/>
          </a:xfrm>
          <a:prstGeom prst="rect">
            <a:avLst/>
          </a:prstGeom>
        </p:spPr>
        <p:txBody>
          <a:bodyPr wrap="square">
            <a:spAutoFit/>
          </a:bodyPr>
          <a:lstStyle/>
          <a:p>
            <a:r>
              <a:rPr lang="en-GB" sz="2000" b="1" dirty="0"/>
              <a:t>Cockpit (fuselage interior) project</a:t>
            </a:r>
            <a:endParaRPr lang="pl-PL" sz="2000" b="1" dirty="0"/>
          </a:p>
          <a:p>
            <a:r>
              <a:rPr lang="en-GB" sz="2000" dirty="0"/>
              <a:t> </a:t>
            </a:r>
            <a:endParaRPr lang="pl-PL" sz="2000" dirty="0"/>
          </a:p>
          <a:p>
            <a:r>
              <a:rPr lang="en-GB" sz="2000" dirty="0"/>
              <a:t>Cockpit (fuselage interior) project should be done in form of a drawing, that shows arrangement of the aircraft equipment, taking ergonomic rules into account. In order to do that, one can use </a:t>
            </a:r>
            <a:r>
              <a:rPr lang="en-GB" sz="2000" u="sng" dirty="0">
                <a:hlinkClick r:id="rId2"/>
              </a:rPr>
              <a:t>Sizing guide for cockpits</a:t>
            </a:r>
            <a:r>
              <a:rPr lang="en-GB" sz="2000" dirty="0"/>
              <a:t> placed on the website. Below, there are three examples of cockpit (fuselage) projects from previous years. These drawings are only an example and should not be used as a sample or template.</a:t>
            </a:r>
            <a:endParaRPr lang="pl-PL" sz="2000" dirty="0"/>
          </a:p>
        </p:txBody>
      </p:sp>
    </p:spTree>
    <p:extLst>
      <p:ext uri="{BB962C8B-B14F-4D97-AF65-F5344CB8AC3E}">
        <p14:creationId xmlns:p14="http://schemas.microsoft.com/office/powerpoint/2010/main" val="40690859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GB" altLang="pl-PL"/>
              <a:t>Data to fuselage</a:t>
            </a:r>
            <a:br>
              <a:rPr lang="en-GB" altLang="pl-PL"/>
            </a:br>
            <a:r>
              <a:rPr lang="en-GB" altLang="pl-PL"/>
              <a:t>interior sizing</a:t>
            </a:r>
          </a:p>
        </p:txBody>
      </p:sp>
      <p:sp>
        <p:nvSpPr>
          <p:cNvPr id="2051" name="Rectangle 3"/>
          <p:cNvSpPr>
            <a:spLocks noGrp="1" noChangeArrowheads="1"/>
          </p:cNvSpPr>
          <p:nvPr>
            <p:ph type="subTitle" idx="1"/>
          </p:nvPr>
        </p:nvSpPr>
        <p:spPr>
          <a:xfrm>
            <a:off x="323850" y="4365625"/>
            <a:ext cx="8424863" cy="1414463"/>
          </a:xfrm>
        </p:spPr>
        <p:txBody>
          <a:bodyPr/>
          <a:lstStyle/>
          <a:p>
            <a:pPr algn="l">
              <a:lnSpc>
                <a:spcPct val="80000"/>
              </a:lnSpc>
            </a:pPr>
            <a:r>
              <a:rPr lang="en-GB" altLang="pl-PL" sz="2000" i="1"/>
              <a:t>References:</a:t>
            </a:r>
          </a:p>
          <a:p>
            <a:pPr algn="l">
              <a:lnSpc>
                <a:spcPct val="80000"/>
              </a:lnSpc>
            </a:pPr>
            <a:r>
              <a:rPr lang="en-GB" altLang="pl-PL" sz="2000" i="1"/>
              <a:t>T. C. Corke „Design of Aircraft”</a:t>
            </a:r>
          </a:p>
          <a:p>
            <a:pPr algn="l">
              <a:lnSpc>
                <a:spcPct val="80000"/>
              </a:lnSpc>
            </a:pPr>
            <a:r>
              <a:rPr lang="en-GB" altLang="pl-PL" sz="2000" i="1"/>
              <a:t>D.P. Raymer „Aircraft Design, a Conceptual Approach”</a:t>
            </a:r>
          </a:p>
          <a:p>
            <a:pPr algn="l">
              <a:lnSpc>
                <a:spcPct val="80000"/>
              </a:lnSpc>
            </a:pPr>
            <a:r>
              <a:rPr lang="en-GB" altLang="pl-PL" sz="2000" i="1"/>
              <a:t>D. Stinton „The Design of the Aeroplane”</a:t>
            </a:r>
          </a:p>
          <a:p>
            <a:pPr algn="l">
              <a:lnSpc>
                <a:spcPct val="80000"/>
              </a:lnSpc>
            </a:pPr>
            <a:endParaRPr lang="en-GB" altLang="pl-PL" sz="2000" i="1"/>
          </a:p>
        </p:txBody>
      </p:sp>
    </p:spTree>
    <p:extLst>
      <p:ext uri="{BB962C8B-B14F-4D97-AF65-F5344CB8AC3E}">
        <p14:creationId xmlns:p14="http://schemas.microsoft.com/office/powerpoint/2010/main" val="3166309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0" y="228600"/>
          <a:ext cx="5653088" cy="6400800"/>
        </p:xfrm>
        <a:graphic>
          <a:graphicData uri="http://schemas.openxmlformats.org/presentationml/2006/ole">
            <mc:AlternateContent xmlns:mc="http://schemas.openxmlformats.org/markup-compatibility/2006">
              <mc:Choice xmlns:v="urn:schemas-microsoft-com:vml" Requires="v">
                <p:oleObj spid="_x0000_s14341" name="Image" r:id="rId3" imgW="1356133" imgH="1534346" progId="Photoshop.Image.6">
                  <p:embed/>
                </p:oleObj>
              </mc:Choice>
              <mc:Fallback>
                <p:oleObj name="Image" r:id="rId3" imgW="1356133" imgH="1534346" progId="Photoshop.Image.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8600"/>
                        <a:ext cx="5653088"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075" name="Object 3"/>
          <p:cNvGraphicFramePr>
            <a:graphicFrameLocks noChangeAspect="1"/>
          </p:cNvGraphicFramePr>
          <p:nvPr/>
        </p:nvGraphicFramePr>
        <p:xfrm>
          <a:off x="5486400" y="1828800"/>
          <a:ext cx="3657600" cy="2690813"/>
        </p:xfrm>
        <a:graphic>
          <a:graphicData uri="http://schemas.openxmlformats.org/presentationml/2006/ole">
            <mc:AlternateContent xmlns:mc="http://schemas.openxmlformats.org/markup-compatibility/2006">
              <mc:Choice xmlns:v="urn:schemas-microsoft-com:vml" Requires="v">
                <p:oleObj spid="_x0000_s14342" name="Image" r:id="rId5" imgW="673552" imgH="495008" progId="Photoshop.Image.6">
                  <p:embed/>
                </p:oleObj>
              </mc:Choice>
              <mc:Fallback>
                <p:oleObj name="Image" r:id="rId5" imgW="673552" imgH="495008" progId="Photoshop.Image.6">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1828800"/>
                        <a:ext cx="3657600" cy="269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6" name="Text Box 4"/>
          <p:cNvSpPr txBox="1">
            <a:spLocks noChangeArrowheads="1"/>
          </p:cNvSpPr>
          <p:nvPr/>
        </p:nvSpPr>
        <p:spPr bwMode="auto">
          <a:xfrm>
            <a:off x="7223125" y="6137275"/>
            <a:ext cx="1046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i="1">
                <a:latin typeface="Times New Roman" pitchFamily="18" charset="0"/>
              </a:rPr>
              <a:t>Stinton</a:t>
            </a:r>
          </a:p>
        </p:txBody>
      </p:sp>
    </p:spTree>
    <p:extLst>
      <p:ext uri="{BB962C8B-B14F-4D97-AF65-F5344CB8AC3E}">
        <p14:creationId xmlns:p14="http://schemas.microsoft.com/office/powerpoint/2010/main" val="1755019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533400" y="368300"/>
          <a:ext cx="8001000" cy="6064250"/>
        </p:xfrm>
        <a:graphic>
          <a:graphicData uri="http://schemas.openxmlformats.org/presentationml/2006/ole">
            <mc:AlternateContent xmlns:mc="http://schemas.openxmlformats.org/markup-compatibility/2006">
              <mc:Choice xmlns:v="urn:schemas-microsoft-com:vml" Requires="v">
                <p:oleObj spid="_x0000_s13315" name="Image" r:id="rId3" imgW="1319787" imgH="999704" progId="Photoshop.Image.6">
                  <p:embed/>
                </p:oleObj>
              </mc:Choice>
              <mc:Fallback>
                <p:oleObj name="Image" r:id="rId3" imgW="1319787" imgH="999704" progId="Photoshop.Image.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68300"/>
                        <a:ext cx="8001000" cy="606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9" name="Text Box 3"/>
          <p:cNvSpPr txBox="1">
            <a:spLocks noChangeArrowheads="1"/>
          </p:cNvSpPr>
          <p:nvPr/>
        </p:nvSpPr>
        <p:spPr bwMode="auto">
          <a:xfrm>
            <a:off x="7772400" y="6172200"/>
            <a:ext cx="1046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i="1">
                <a:latin typeface="Times New Roman" pitchFamily="18" charset="0"/>
              </a:rPr>
              <a:t>Stinton</a:t>
            </a:r>
          </a:p>
        </p:txBody>
      </p:sp>
    </p:spTree>
    <p:extLst>
      <p:ext uri="{BB962C8B-B14F-4D97-AF65-F5344CB8AC3E}">
        <p14:creationId xmlns:p14="http://schemas.microsoft.com/office/powerpoint/2010/main" val="2699997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304800" y="874713"/>
          <a:ext cx="8534400" cy="5108575"/>
        </p:xfrm>
        <a:graphic>
          <a:graphicData uri="http://schemas.openxmlformats.org/presentationml/2006/ole">
            <mc:AlternateContent xmlns:mc="http://schemas.openxmlformats.org/markup-compatibility/2006">
              <mc:Choice xmlns:v="urn:schemas-microsoft-com:vml" Requires="v">
                <p:oleObj spid="_x0000_s12291" name="Image" r:id="rId3" imgW="1313635" imgH="786252" progId="Photoshop.Image.6">
                  <p:embed/>
                </p:oleObj>
              </mc:Choice>
              <mc:Fallback>
                <p:oleObj name="Image" r:id="rId3" imgW="1313635" imgH="786252" progId="Photoshop.Image.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874713"/>
                        <a:ext cx="8534400" cy="5108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123" name="Text Box 3"/>
          <p:cNvSpPr txBox="1">
            <a:spLocks noChangeArrowheads="1"/>
          </p:cNvSpPr>
          <p:nvPr/>
        </p:nvSpPr>
        <p:spPr bwMode="auto">
          <a:xfrm>
            <a:off x="7223125" y="6137275"/>
            <a:ext cx="10461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i="1">
                <a:latin typeface="Times New Roman" pitchFamily="18" charset="0"/>
              </a:rPr>
              <a:t>Stinton</a:t>
            </a:r>
          </a:p>
        </p:txBody>
      </p:sp>
    </p:spTree>
    <p:extLst>
      <p:ext uri="{BB962C8B-B14F-4D97-AF65-F5344CB8AC3E}">
        <p14:creationId xmlns:p14="http://schemas.microsoft.com/office/powerpoint/2010/main" val="3447531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kabina_dysp"/>
          <p:cNvPicPr>
            <a:picLocks noChangeAspect="1" noChangeArrowheads="1"/>
          </p:cNvPicPr>
          <p:nvPr/>
        </p:nvPicPr>
        <p:blipFill>
          <a:blip r:embed="rId2">
            <a:extLst>
              <a:ext uri="{28A0092B-C50C-407E-A947-70E740481C1C}">
                <a14:useLocalDpi xmlns:a14="http://schemas.microsoft.com/office/drawing/2010/main" val="0"/>
              </a:ext>
            </a:extLst>
          </a:blip>
          <a:srcRect b="7852"/>
          <a:stretch>
            <a:fillRect/>
          </a:stretch>
        </p:blipFill>
        <p:spPr bwMode="auto">
          <a:xfrm>
            <a:off x="1042988" y="260350"/>
            <a:ext cx="6491287" cy="659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753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2"/>
          <p:cNvGraphicFramePr>
            <a:graphicFrameLocks noChangeAspect="1"/>
          </p:cNvGraphicFramePr>
          <p:nvPr/>
        </p:nvGraphicFramePr>
        <p:xfrm>
          <a:off x="0" y="457200"/>
          <a:ext cx="4772025" cy="5486400"/>
        </p:xfrm>
        <a:graphic>
          <a:graphicData uri="http://schemas.openxmlformats.org/presentationml/2006/ole">
            <mc:AlternateContent xmlns:mc="http://schemas.openxmlformats.org/markup-compatibility/2006">
              <mc:Choice xmlns:v="urn:schemas-microsoft-com:vml" Requires="v">
                <p:oleObj spid="_x0000_s10245" name="Image" r:id="rId3" imgW="1792076" imgH="2060278" progId="Photoshop.Image.6">
                  <p:embed/>
                </p:oleObj>
              </mc:Choice>
              <mc:Fallback>
                <p:oleObj name="Image" r:id="rId3" imgW="1792076" imgH="2060278" progId="Photoshop.Image.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7200"/>
                        <a:ext cx="4772025"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1" name="Object 3"/>
          <p:cNvGraphicFramePr>
            <a:graphicFrameLocks noChangeAspect="1"/>
          </p:cNvGraphicFramePr>
          <p:nvPr/>
        </p:nvGraphicFramePr>
        <p:xfrm>
          <a:off x="4724400" y="2205038"/>
          <a:ext cx="4419600" cy="1716087"/>
        </p:xfrm>
        <a:graphic>
          <a:graphicData uri="http://schemas.openxmlformats.org/presentationml/2006/ole">
            <mc:AlternateContent xmlns:mc="http://schemas.openxmlformats.org/markup-compatibility/2006">
              <mc:Choice xmlns:v="urn:schemas-microsoft-com:vml" Requires="v">
                <p:oleObj spid="_x0000_s10246" name="Image" r:id="rId5" imgW="1474860" imgH="585019" progId="Photoshop.Image.6">
                  <p:embed/>
                </p:oleObj>
              </mc:Choice>
              <mc:Fallback>
                <p:oleObj name="Image" r:id="rId5" imgW="1474860" imgH="585019" progId="Photoshop.Image.6">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t="2171"/>
                      <a:stretch>
                        <a:fillRect/>
                      </a:stretch>
                    </p:blipFill>
                    <p:spPr bwMode="auto">
                      <a:xfrm>
                        <a:off x="4724400" y="2205038"/>
                        <a:ext cx="4419600" cy="1716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2" name="Text Box 4"/>
          <p:cNvSpPr txBox="1">
            <a:spLocks noChangeArrowheads="1"/>
          </p:cNvSpPr>
          <p:nvPr/>
        </p:nvSpPr>
        <p:spPr bwMode="auto">
          <a:xfrm>
            <a:off x="6918325" y="59848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i="1">
                <a:latin typeface="Times New Roman" pitchFamily="18" charset="0"/>
              </a:rPr>
              <a:t>Corke</a:t>
            </a:r>
          </a:p>
        </p:txBody>
      </p:sp>
      <p:sp>
        <p:nvSpPr>
          <p:cNvPr id="7173" name="Text Box 5"/>
          <p:cNvSpPr txBox="1">
            <a:spLocks noChangeArrowheads="1"/>
          </p:cNvSpPr>
          <p:nvPr/>
        </p:nvSpPr>
        <p:spPr bwMode="auto">
          <a:xfrm>
            <a:off x="5580063" y="1773238"/>
            <a:ext cx="26479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a:t>Kryteria kątów widzenia:</a:t>
            </a:r>
            <a:endParaRPr lang="en-GB" altLang="pl-PL"/>
          </a:p>
        </p:txBody>
      </p:sp>
    </p:spTree>
    <p:extLst>
      <p:ext uri="{BB962C8B-B14F-4D97-AF65-F5344CB8AC3E}">
        <p14:creationId xmlns:p14="http://schemas.microsoft.com/office/powerpoint/2010/main" val="3573107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Schemat_kabiny"/>
          <p:cNvPicPr>
            <a:picLocks noChangeAspect="1" noChangeArrowheads="1"/>
          </p:cNvPicPr>
          <p:nvPr/>
        </p:nvPicPr>
        <p:blipFill>
          <a:blip r:embed="rId2" cstate="print">
            <a:extLst>
              <a:ext uri="{28A0092B-C50C-407E-A947-70E740481C1C}">
                <a14:useLocalDpi xmlns:a14="http://schemas.microsoft.com/office/drawing/2010/main" val="0"/>
              </a:ext>
            </a:extLst>
          </a:blip>
          <a:srcRect b="11856"/>
          <a:stretch>
            <a:fillRect/>
          </a:stretch>
        </p:blipFill>
        <p:spPr bwMode="auto">
          <a:xfrm>
            <a:off x="66675" y="304800"/>
            <a:ext cx="9077325" cy="5429250"/>
          </a:xfrm>
          <a:prstGeom prst="rect">
            <a:avLst/>
          </a:prstGeom>
          <a:noFill/>
          <a:extLst>
            <a:ext uri="{909E8E84-426E-40DD-AFC4-6F175D3DCCD1}">
              <a14:hiddenFill xmlns:a14="http://schemas.microsoft.com/office/drawing/2010/main">
                <a:solidFill>
                  <a:srgbClr val="FFFFFF"/>
                </a:solidFill>
              </a14:hiddenFill>
            </a:ext>
          </a:extLst>
        </p:spPr>
      </p:pic>
      <p:sp>
        <p:nvSpPr>
          <p:cNvPr id="16387" name="Text Box 3"/>
          <p:cNvSpPr txBox="1">
            <a:spLocks noChangeArrowheads="1"/>
          </p:cNvSpPr>
          <p:nvPr/>
        </p:nvSpPr>
        <p:spPr bwMode="auto">
          <a:xfrm>
            <a:off x="1258888" y="6021388"/>
            <a:ext cx="661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pl-PL" b="1" i="1"/>
              <a:t>Scheme of single pilot cabin – minimum size requirements </a:t>
            </a:r>
            <a:endParaRPr lang="pl-PL" altLang="pl-PL" b="1" i="1"/>
          </a:p>
        </p:txBody>
      </p:sp>
    </p:spTree>
    <p:extLst>
      <p:ext uri="{BB962C8B-B14F-4D97-AF65-F5344CB8AC3E}">
        <p14:creationId xmlns:p14="http://schemas.microsoft.com/office/powerpoint/2010/main" val="2066003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94" name="Object 2"/>
          <p:cNvGraphicFramePr>
            <a:graphicFrameLocks noChangeAspect="1"/>
          </p:cNvGraphicFramePr>
          <p:nvPr/>
        </p:nvGraphicFramePr>
        <p:xfrm>
          <a:off x="1600200" y="685800"/>
          <a:ext cx="5562600" cy="5495925"/>
        </p:xfrm>
        <a:graphic>
          <a:graphicData uri="http://schemas.openxmlformats.org/presentationml/2006/ole">
            <mc:AlternateContent xmlns:mc="http://schemas.openxmlformats.org/markup-compatibility/2006">
              <mc:Choice xmlns:v="urn:schemas-microsoft-com:vml" Requires="v">
                <p:oleObj spid="_x0000_s8195" name="Image" r:id="rId3" imgW="2011684" imgH="1987132" progId="Photoshop.Image.6">
                  <p:embed/>
                </p:oleObj>
              </mc:Choice>
              <mc:Fallback>
                <p:oleObj name="Image" r:id="rId3" imgW="2011684" imgH="1987132" progId="Photoshop.Image.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685800"/>
                        <a:ext cx="5562600" cy="549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5" name="Text Box 3"/>
          <p:cNvSpPr txBox="1">
            <a:spLocks noChangeArrowheads="1"/>
          </p:cNvSpPr>
          <p:nvPr/>
        </p:nvSpPr>
        <p:spPr bwMode="auto">
          <a:xfrm>
            <a:off x="6918325" y="59848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i="1">
                <a:latin typeface="Times New Roman" pitchFamily="18" charset="0"/>
              </a:rPr>
              <a:t>Corke</a:t>
            </a:r>
          </a:p>
        </p:txBody>
      </p:sp>
    </p:spTree>
    <p:extLst>
      <p:ext uri="{BB962C8B-B14F-4D97-AF65-F5344CB8AC3E}">
        <p14:creationId xmlns:p14="http://schemas.microsoft.com/office/powerpoint/2010/main" val="2096569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p:cNvSpPr>
            <a:spLocks noGrp="1" noChangeArrowheads="1"/>
          </p:cNvSpPr>
          <p:nvPr>
            <p:ph type="title"/>
          </p:nvPr>
        </p:nvSpPr>
        <p:spPr/>
        <p:txBody>
          <a:bodyPr>
            <a:normAutofit fontScale="90000"/>
          </a:bodyPr>
          <a:lstStyle/>
          <a:p>
            <a:r>
              <a:rPr lang="en-GB" altLang="pl-PL" sz="4000"/>
              <a:t>Sizing minimum requirements </a:t>
            </a:r>
            <a:r>
              <a:rPr lang="pl-PL" altLang="pl-PL" sz="4000"/>
              <a:t> </a:t>
            </a:r>
            <a:r>
              <a:rPr lang="en-GB" altLang="pl-PL" sz="4000"/>
              <a:t/>
            </a:r>
            <a:br>
              <a:rPr lang="en-GB" altLang="pl-PL" sz="4000"/>
            </a:br>
            <a:r>
              <a:rPr lang="en-GB" altLang="pl-PL" sz="4000"/>
              <a:t>for passenger cabin</a:t>
            </a:r>
          </a:p>
        </p:txBody>
      </p:sp>
      <p:graphicFrame>
        <p:nvGraphicFramePr>
          <p:cNvPr id="13318" name="Object 6"/>
          <p:cNvGraphicFramePr>
            <a:graphicFrameLocks noChangeAspect="1"/>
          </p:cNvGraphicFramePr>
          <p:nvPr/>
        </p:nvGraphicFramePr>
        <p:xfrm>
          <a:off x="179388" y="2276475"/>
          <a:ext cx="8713787" cy="2798763"/>
        </p:xfrm>
        <a:graphic>
          <a:graphicData uri="http://schemas.openxmlformats.org/presentationml/2006/ole">
            <mc:AlternateContent xmlns:mc="http://schemas.openxmlformats.org/markup-compatibility/2006">
              <mc:Choice xmlns:v="urn:schemas-microsoft-com:vml" Requires="v">
                <p:oleObj spid="_x0000_s7171" name="Arkusz" r:id="rId3" imgW="5282079" imgH="1697559" progId="Excel.Sheet.8">
                  <p:embed/>
                </p:oleObj>
              </mc:Choice>
              <mc:Fallback>
                <p:oleObj name="Arkusz" r:id="rId3" imgW="5282079" imgH="1697559"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2276475"/>
                        <a:ext cx="8713787" cy="2798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33540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r>
              <a:rPr lang="en-GB" altLang="pl-PL" sz="4000"/>
              <a:t>Sizing minimum requirements </a:t>
            </a:r>
            <a:r>
              <a:rPr lang="pl-PL" altLang="pl-PL" sz="4000"/>
              <a:t> </a:t>
            </a:r>
            <a:r>
              <a:rPr lang="en-GB" altLang="pl-PL" sz="4000"/>
              <a:t/>
            </a:r>
            <a:br>
              <a:rPr lang="en-GB" altLang="pl-PL" sz="4000"/>
            </a:br>
            <a:r>
              <a:rPr lang="en-GB" altLang="pl-PL" sz="4000"/>
              <a:t>for passenger cabin (</a:t>
            </a:r>
            <a:r>
              <a:rPr lang="pl-PL" altLang="pl-PL" sz="4000"/>
              <a:t>SI</a:t>
            </a:r>
            <a:r>
              <a:rPr lang="en-GB" altLang="pl-PL" sz="4000"/>
              <a:t> units</a:t>
            </a:r>
            <a:r>
              <a:rPr lang="pl-PL" altLang="pl-PL" sz="4000"/>
              <a:t>)</a:t>
            </a:r>
            <a:endParaRPr lang="en-GB" altLang="pl-PL" sz="4000"/>
          </a:p>
        </p:txBody>
      </p:sp>
      <p:graphicFrame>
        <p:nvGraphicFramePr>
          <p:cNvPr id="15548" name="Object 188"/>
          <p:cNvGraphicFramePr>
            <a:graphicFrameLocks noGrp="1" noChangeAspect="1"/>
          </p:cNvGraphicFramePr>
          <p:nvPr>
            <p:ph idx="1"/>
          </p:nvPr>
        </p:nvGraphicFramePr>
        <p:xfrm>
          <a:off x="539750" y="2060575"/>
          <a:ext cx="8135938" cy="2670175"/>
        </p:xfrm>
        <a:graphic>
          <a:graphicData uri="http://schemas.openxmlformats.org/presentationml/2006/ole">
            <mc:AlternateContent xmlns:mc="http://schemas.openxmlformats.org/markup-compatibility/2006">
              <mc:Choice xmlns:v="urn:schemas-microsoft-com:vml" Requires="v">
                <p:oleObj spid="_x0000_s6147" name="Arkusz" r:id="rId3" imgW="5282079" imgH="1734252" progId="Excel.Sheet.8">
                  <p:embed/>
                </p:oleObj>
              </mc:Choice>
              <mc:Fallback>
                <p:oleObj name="Arkusz" r:id="rId3" imgW="5282079" imgH="1734252"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2060575"/>
                        <a:ext cx="8135938" cy="267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457421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kabina pasażerska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836613"/>
            <a:ext cx="8137525" cy="481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3305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p:cNvGraphicFramePr>
            <a:graphicFrameLocks noChangeAspect="1"/>
          </p:cNvGraphicFramePr>
          <p:nvPr/>
        </p:nvGraphicFramePr>
        <p:xfrm>
          <a:off x="457200" y="971550"/>
          <a:ext cx="4800600" cy="4625975"/>
        </p:xfrm>
        <a:graphic>
          <a:graphicData uri="http://schemas.openxmlformats.org/presentationml/2006/ole">
            <mc:AlternateContent xmlns:mc="http://schemas.openxmlformats.org/markup-compatibility/2006">
              <mc:Choice xmlns:v="urn:schemas-microsoft-com:vml" Requires="v">
                <p:oleObj spid="_x0000_s4103" name="Image" r:id="rId3" imgW="2377445" imgH="2291713" progId="Photoshop.Image.6">
                  <p:embed/>
                </p:oleObj>
              </mc:Choice>
              <mc:Fallback>
                <p:oleObj name="Image" r:id="rId3" imgW="2377445" imgH="2291713" progId="Photoshop.Image.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971550"/>
                        <a:ext cx="4800600" cy="462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3" name="Object 3"/>
          <p:cNvGraphicFramePr>
            <a:graphicFrameLocks noChangeAspect="1"/>
          </p:cNvGraphicFramePr>
          <p:nvPr/>
        </p:nvGraphicFramePr>
        <p:xfrm>
          <a:off x="5791200" y="615950"/>
          <a:ext cx="2667000" cy="2566988"/>
        </p:xfrm>
        <a:graphic>
          <a:graphicData uri="http://schemas.openxmlformats.org/presentationml/2006/ole">
            <mc:AlternateContent xmlns:mc="http://schemas.openxmlformats.org/markup-compatibility/2006">
              <mc:Choice xmlns:v="urn:schemas-microsoft-com:vml" Requires="v">
                <p:oleObj spid="_x0000_s4104" name="Image" r:id="rId5" imgW="1243481" imgH="1197765" progId="Photoshop.Image.6">
                  <p:embed/>
                </p:oleObj>
              </mc:Choice>
              <mc:Fallback>
                <p:oleObj name="Image" r:id="rId5" imgW="1243481" imgH="1197765" progId="Photoshop.Image.6">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615950"/>
                        <a:ext cx="2667000" cy="256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4" name="Object 4"/>
          <p:cNvGraphicFramePr>
            <a:graphicFrameLocks noChangeAspect="1"/>
          </p:cNvGraphicFramePr>
          <p:nvPr/>
        </p:nvGraphicFramePr>
        <p:xfrm>
          <a:off x="5867400" y="3276600"/>
          <a:ext cx="2743200" cy="2643188"/>
        </p:xfrm>
        <a:graphic>
          <a:graphicData uri="http://schemas.openxmlformats.org/presentationml/2006/ole">
            <mc:AlternateContent xmlns:mc="http://schemas.openxmlformats.org/markup-compatibility/2006">
              <mc:Choice xmlns:v="urn:schemas-microsoft-com:vml" Requires="v">
                <p:oleObj spid="_x0000_s4105" name="Image" r:id="rId7" imgW="1267971" imgH="1222250" progId="Photoshop.Image.6">
                  <p:embed/>
                </p:oleObj>
              </mc:Choice>
              <mc:Fallback>
                <p:oleObj name="Image" r:id="rId7" imgW="1267971" imgH="1222250" progId="Photoshop.Image.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7400" y="3276600"/>
                        <a:ext cx="2743200" cy="264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5" name="Text Box 5"/>
          <p:cNvSpPr txBox="1">
            <a:spLocks noChangeArrowheads="1"/>
          </p:cNvSpPr>
          <p:nvPr/>
        </p:nvSpPr>
        <p:spPr bwMode="auto">
          <a:xfrm>
            <a:off x="6918325" y="59848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i="1">
                <a:latin typeface="Times New Roman" pitchFamily="18" charset="0"/>
              </a:rPr>
              <a:t>Corke</a:t>
            </a:r>
          </a:p>
        </p:txBody>
      </p:sp>
    </p:spTree>
    <p:extLst>
      <p:ext uri="{BB962C8B-B14F-4D97-AF65-F5344CB8AC3E}">
        <p14:creationId xmlns:p14="http://schemas.microsoft.com/office/powerpoint/2010/main" val="3207176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66" name="Object 2"/>
          <p:cNvGraphicFramePr>
            <a:graphicFrameLocks noChangeAspect="1"/>
          </p:cNvGraphicFramePr>
          <p:nvPr/>
        </p:nvGraphicFramePr>
        <p:xfrm>
          <a:off x="0" y="0"/>
          <a:ext cx="4627563" cy="5257800"/>
        </p:xfrm>
        <a:graphic>
          <a:graphicData uri="http://schemas.openxmlformats.org/presentationml/2006/ole">
            <mc:AlternateContent xmlns:mc="http://schemas.openxmlformats.org/markup-compatibility/2006">
              <mc:Choice xmlns:v="urn:schemas-microsoft-com:vml" Requires="v">
                <p:oleObj spid="_x0000_s3079" name="Image" r:id="rId3" imgW="2157806" imgH="2450597" progId="Photoshop.Image.6">
                  <p:embed/>
                </p:oleObj>
              </mc:Choice>
              <mc:Fallback>
                <p:oleObj name="Image" r:id="rId3" imgW="2157806" imgH="2450597" progId="Photoshop.Image.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627563"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7" name="Object 3"/>
          <p:cNvGraphicFramePr>
            <a:graphicFrameLocks noChangeAspect="1"/>
          </p:cNvGraphicFramePr>
          <p:nvPr/>
        </p:nvGraphicFramePr>
        <p:xfrm>
          <a:off x="4648200" y="541338"/>
          <a:ext cx="4495800" cy="2930525"/>
        </p:xfrm>
        <a:graphic>
          <a:graphicData uri="http://schemas.openxmlformats.org/presentationml/2006/ole">
            <mc:AlternateContent xmlns:mc="http://schemas.openxmlformats.org/markup-compatibility/2006">
              <mc:Choice xmlns:v="urn:schemas-microsoft-com:vml" Requires="v">
                <p:oleObj spid="_x0000_s3080" name="Image" r:id="rId5" imgW="1987132" imgH="1295293" progId="Photoshop.Image.6">
                  <p:embed/>
                </p:oleObj>
              </mc:Choice>
              <mc:Fallback>
                <p:oleObj name="Image" r:id="rId5" imgW="1987132" imgH="1295293" progId="Photoshop.Image.6">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0" y="541338"/>
                        <a:ext cx="4495800" cy="293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8" name="Object 4"/>
          <p:cNvGraphicFramePr>
            <a:graphicFrameLocks noChangeAspect="1"/>
          </p:cNvGraphicFramePr>
          <p:nvPr/>
        </p:nvGraphicFramePr>
        <p:xfrm>
          <a:off x="2286000" y="4957763"/>
          <a:ext cx="6858000" cy="1882775"/>
        </p:xfrm>
        <a:graphic>
          <a:graphicData uri="http://schemas.openxmlformats.org/presentationml/2006/ole">
            <mc:AlternateContent xmlns:mc="http://schemas.openxmlformats.org/markup-compatibility/2006">
              <mc:Choice xmlns:v="urn:schemas-microsoft-com:vml" Requires="v">
                <p:oleObj spid="_x0000_s3081" name="Image" r:id="rId7" imgW="2401625" imgH="658091" progId="Photoshop.Image.6">
                  <p:embed/>
                </p:oleObj>
              </mc:Choice>
              <mc:Fallback>
                <p:oleObj name="Image" r:id="rId7" imgW="2401625" imgH="658091" progId="Photoshop.Image.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0" y="4957763"/>
                        <a:ext cx="6858000" cy="188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69" name="Text Box 5"/>
          <p:cNvSpPr txBox="1">
            <a:spLocks noChangeArrowheads="1"/>
          </p:cNvSpPr>
          <p:nvPr/>
        </p:nvSpPr>
        <p:spPr bwMode="auto">
          <a:xfrm>
            <a:off x="609600" y="6096000"/>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i="1">
                <a:latin typeface="Times New Roman" pitchFamily="18" charset="0"/>
              </a:rPr>
              <a:t>Corke</a:t>
            </a:r>
          </a:p>
        </p:txBody>
      </p:sp>
    </p:spTree>
    <p:extLst>
      <p:ext uri="{BB962C8B-B14F-4D97-AF65-F5344CB8AC3E}">
        <p14:creationId xmlns:p14="http://schemas.microsoft.com/office/powerpoint/2010/main" val="3646546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0" name="Object 2"/>
          <p:cNvGraphicFramePr>
            <a:graphicFrameLocks noChangeAspect="1"/>
          </p:cNvGraphicFramePr>
          <p:nvPr/>
        </p:nvGraphicFramePr>
        <p:xfrm>
          <a:off x="685800" y="1757363"/>
          <a:ext cx="7848600" cy="3375025"/>
        </p:xfrm>
        <a:graphic>
          <a:graphicData uri="http://schemas.openxmlformats.org/presentationml/2006/ole">
            <mc:AlternateContent xmlns:mc="http://schemas.openxmlformats.org/markup-compatibility/2006">
              <mc:Choice xmlns:v="urn:schemas-microsoft-com:vml" Requires="v">
                <p:oleObj spid="_x0000_s2051" name="Image" r:id="rId3" imgW="2218761" imgH="954026" progId="Photoshop.Image.6">
                  <p:embed/>
                </p:oleObj>
              </mc:Choice>
              <mc:Fallback>
                <p:oleObj name="Image" r:id="rId3" imgW="2218761" imgH="954026" progId="Photoshop.Image.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1757363"/>
                        <a:ext cx="7848600" cy="337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1" name="Text Box 3"/>
          <p:cNvSpPr txBox="1">
            <a:spLocks noChangeArrowheads="1"/>
          </p:cNvSpPr>
          <p:nvPr/>
        </p:nvSpPr>
        <p:spPr bwMode="auto">
          <a:xfrm>
            <a:off x="6918325" y="5984875"/>
            <a:ext cx="928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i="1">
                <a:latin typeface="Times New Roman" pitchFamily="18" charset="0"/>
              </a:rPr>
              <a:t>Corke</a:t>
            </a:r>
          </a:p>
        </p:txBody>
      </p:sp>
    </p:spTree>
    <p:extLst>
      <p:ext uri="{BB962C8B-B14F-4D97-AF65-F5344CB8AC3E}">
        <p14:creationId xmlns:p14="http://schemas.microsoft.com/office/powerpoint/2010/main" val="3166777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b="1" dirty="0"/>
              <a:t>Project </a:t>
            </a:r>
            <a:r>
              <a:rPr lang="en-GB" b="1" dirty="0" smtClean="0"/>
              <a:t>3 </a:t>
            </a:r>
            <a:r>
              <a:rPr lang="en-GB" b="1" dirty="0"/>
              <a:t>– </a:t>
            </a:r>
            <a:r>
              <a:rPr lang="en-GB" b="1" dirty="0" smtClean="0"/>
              <a:t>Weight Analysis</a:t>
            </a:r>
            <a:endParaRPr lang="pl-PL" dirty="0"/>
          </a:p>
        </p:txBody>
      </p:sp>
      <p:sp>
        <p:nvSpPr>
          <p:cNvPr id="3" name="Prostokąt 2"/>
          <p:cNvSpPr/>
          <p:nvPr/>
        </p:nvSpPr>
        <p:spPr>
          <a:xfrm>
            <a:off x="700419" y="1225689"/>
            <a:ext cx="7416824" cy="400110"/>
          </a:xfrm>
          <a:prstGeom prst="rect">
            <a:avLst/>
          </a:prstGeom>
        </p:spPr>
        <p:txBody>
          <a:bodyPr wrap="square">
            <a:spAutoFit/>
          </a:bodyPr>
          <a:lstStyle/>
          <a:p>
            <a:r>
              <a:rPr lang="en-GB" sz="2000" dirty="0" smtClean="0"/>
              <a:t>examples:</a:t>
            </a:r>
            <a:endParaRPr lang="pl-PL" sz="2000" dirty="0"/>
          </a:p>
        </p:txBody>
      </p:sp>
      <p:pic>
        <p:nvPicPr>
          <p:cNvPr id="7" name="Obraz 6" descr="kabina_szybowca"/>
          <p:cNvPicPr/>
          <p:nvPr/>
        </p:nvPicPr>
        <p:blipFill>
          <a:blip r:embed="rId2" cstate="print">
            <a:extLst>
              <a:ext uri="{28A0092B-C50C-407E-A947-70E740481C1C}">
                <a14:useLocalDpi xmlns:a14="http://schemas.microsoft.com/office/drawing/2010/main" val="0"/>
              </a:ext>
            </a:extLst>
          </a:blip>
          <a:srcRect l="696"/>
          <a:stretch>
            <a:fillRect/>
          </a:stretch>
        </p:blipFill>
        <p:spPr bwMode="auto">
          <a:xfrm>
            <a:off x="3131840" y="1197226"/>
            <a:ext cx="4824536" cy="2902838"/>
          </a:xfrm>
          <a:prstGeom prst="rect">
            <a:avLst/>
          </a:prstGeom>
          <a:noFill/>
          <a:ln>
            <a:noFill/>
          </a:ln>
        </p:spPr>
      </p:pic>
      <p:sp>
        <p:nvSpPr>
          <p:cNvPr id="6" name="Prostokąt 5"/>
          <p:cNvSpPr/>
          <p:nvPr/>
        </p:nvSpPr>
        <p:spPr>
          <a:xfrm>
            <a:off x="5004048" y="3629899"/>
            <a:ext cx="2805192" cy="369332"/>
          </a:xfrm>
          <a:prstGeom prst="rect">
            <a:avLst/>
          </a:prstGeom>
        </p:spPr>
        <p:txBody>
          <a:bodyPr wrap="none">
            <a:spAutoFit/>
          </a:bodyPr>
          <a:lstStyle/>
          <a:p>
            <a:r>
              <a:rPr lang="en-GB" dirty="0"/>
              <a:t>Project of glider’s cockpit </a:t>
            </a:r>
            <a:endParaRPr lang="pl-PL" dirty="0"/>
          </a:p>
        </p:txBody>
      </p:sp>
      <p:pic>
        <p:nvPicPr>
          <p:cNvPr id="9" name="Obraz 8" descr="ekolo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4145935"/>
            <a:ext cx="4286250" cy="1790700"/>
          </a:xfrm>
          <a:prstGeom prst="rect">
            <a:avLst/>
          </a:prstGeom>
          <a:noFill/>
          <a:ln>
            <a:noFill/>
          </a:ln>
        </p:spPr>
      </p:pic>
      <p:sp>
        <p:nvSpPr>
          <p:cNvPr id="8" name="Prostokąt 7"/>
          <p:cNvSpPr/>
          <p:nvPr/>
        </p:nvSpPr>
        <p:spPr>
          <a:xfrm>
            <a:off x="4211960" y="5751969"/>
            <a:ext cx="4194418" cy="369332"/>
          </a:xfrm>
          <a:prstGeom prst="rect">
            <a:avLst/>
          </a:prstGeom>
        </p:spPr>
        <p:txBody>
          <a:bodyPr wrap="none">
            <a:spAutoFit/>
          </a:bodyPr>
          <a:lstStyle/>
          <a:p>
            <a:r>
              <a:rPr lang="en-GB" dirty="0"/>
              <a:t>Project of  agricultural aircraft’s cockpit </a:t>
            </a:r>
            <a:endParaRPr lang="pl-PL" dirty="0"/>
          </a:p>
        </p:txBody>
      </p:sp>
    </p:spTree>
    <p:extLst>
      <p:ext uri="{BB962C8B-B14F-4D97-AF65-F5344CB8AC3E}">
        <p14:creationId xmlns:p14="http://schemas.microsoft.com/office/powerpoint/2010/main" val="36668211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b="1" dirty="0"/>
              <a:t>Project </a:t>
            </a:r>
            <a:r>
              <a:rPr lang="en-GB" b="1" dirty="0" smtClean="0"/>
              <a:t>3 </a:t>
            </a:r>
            <a:r>
              <a:rPr lang="en-GB" b="1" dirty="0"/>
              <a:t>– </a:t>
            </a:r>
            <a:r>
              <a:rPr lang="en-GB" b="1" dirty="0" smtClean="0"/>
              <a:t>Weight Analysis</a:t>
            </a:r>
            <a:endParaRPr lang="pl-PL" dirty="0"/>
          </a:p>
        </p:txBody>
      </p:sp>
      <p:sp>
        <p:nvSpPr>
          <p:cNvPr id="3" name="Prostokąt 2"/>
          <p:cNvSpPr/>
          <p:nvPr/>
        </p:nvSpPr>
        <p:spPr>
          <a:xfrm>
            <a:off x="700419" y="1225689"/>
            <a:ext cx="7416824" cy="400110"/>
          </a:xfrm>
          <a:prstGeom prst="rect">
            <a:avLst/>
          </a:prstGeom>
        </p:spPr>
        <p:txBody>
          <a:bodyPr wrap="square">
            <a:spAutoFit/>
          </a:bodyPr>
          <a:lstStyle/>
          <a:p>
            <a:r>
              <a:rPr lang="en-GB" sz="2000" dirty="0" smtClean="0"/>
              <a:t>examples:</a:t>
            </a:r>
            <a:endParaRPr lang="pl-PL" sz="2000" dirty="0"/>
          </a:p>
        </p:txBody>
      </p:sp>
      <p:pic>
        <p:nvPicPr>
          <p:cNvPr id="10" name="Obraz 9" descr="bening_gora"/>
          <p:cNvPicPr/>
          <p:nvPr/>
        </p:nvPicPr>
        <p:blipFill rotWithShape="1">
          <a:blip r:embed="rId2" cstate="print">
            <a:extLst>
              <a:ext uri="{28A0092B-C50C-407E-A947-70E740481C1C}">
                <a14:useLocalDpi xmlns:a14="http://schemas.microsoft.com/office/drawing/2010/main" val="0"/>
              </a:ext>
            </a:extLst>
          </a:blip>
          <a:srcRect t="39188"/>
          <a:stretch/>
        </p:blipFill>
        <p:spPr bwMode="auto">
          <a:xfrm>
            <a:off x="971600" y="1625799"/>
            <a:ext cx="6497571" cy="1944216"/>
          </a:xfrm>
          <a:prstGeom prst="rect">
            <a:avLst/>
          </a:prstGeom>
          <a:noFill/>
          <a:ln>
            <a:noFill/>
          </a:ln>
        </p:spPr>
      </p:pic>
      <p:pic>
        <p:nvPicPr>
          <p:cNvPr id="11" name="Obraz 10" descr="bening_bok"/>
          <p:cNvPicPr/>
          <p:nvPr/>
        </p:nvPicPr>
        <p:blipFill rotWithShape="1">
          <a:blip r:embed="rId3" cstate="print">
            <a:extLst>
              <a:ext uri="{28A0092B-C50C-407E-A947-70E740481C1C}">
                <a14:useLocalDpi xmlns:a14="http://schemas.microsoft.com/office/drawing/2010/main" val="0"/>
              </a:ext>
            </a:extLst>
          </a:blip>
          <a:srcRect t="50000"/>
          <a:stretch/>
        </p:blipFill>
        <p:spPr bwMode="auto">
          <a:xfrm>
            <a:off x="971600" y="3514798"/>
            <a:ext cx="6480720" cy="1515169"/>
          </a:xfrm>
          <a:prstGeom prst="rect">
            <a:avLst/>
          </a:prstGeom>
          <a:noFill/>
          <a:ln>
            <a:noFill/>
          </a:ln>
        </p:spPr>
      </p:pic>
      <p:sp>
        <p:nvSpPr>
          <p:cNvPr id="4" name="Prostokąt 3"/>
          <p:cNvSpPr/>
          <p:nvPr/>
        </p:nvSpPr>
        <p:spPr>
          <a:xfrm>
            <a:off x="1979712" y="5301208"/>
            <a:ext cx="4104650" cy="369332"/>
          </a:xfrm>
          <a:prstGeom prst="rect">
            <a:avLst/>
          </a:prstGeom>
        </p:spPr>
        <p:txBody>
          <a:bodyPr wrap="none">
            <a:spAutoFit/>
          </a:bodyPr>
          <a:lstStyle/>
          <a:p>
            <a:r>
              <a:rPr lang="en-GB" dirty="0"/>
              <a:t>Project of a passenger aircraft’s cabin </a:t>
            </a:r>
            <a:endParaRPr lang="pl-PL" dirty="0"/>
          </a:p>
        </p:txBody>
      </p:sp>
    </p:spTree>
    <p:extLst>
      <p:ext uri="{BB962C8B-B14F-4D97-AF65-F5344CB8AC3E}">
        <p14:creationId xmlns:p14="http://schemas.microsoft.com/office/powerpoint/2010/main" val="29705133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b="1" dirty="0"/>
              <a:t>Project </a:t>
            </a:r>
            <a:r>
              <a:rPr lang="en-GB" b="1" dirty="0" smtClean="0"/>
              <a:t>3 </a:t>
            </a:r>
            <a:r>
              <a:rPr lang="en-GB" b="1" dirty="0"/>
              <a:t>– </a:t>
            </a:r>
            <a:r>
              <a:rPr lang="en-GB" b="1" dirty="0" smtClean="0"/>
              <a:t>Weight Analysis</a:t>
            </a:r>
            <a:endParaRPr lang="pl-PL" dirty="0"/>
          </a:p>
        </p:txBody>
      </p:sp>
      <p:sp>
        <p:nvSpPr>
          <p:cNvPr id="5" name="Rectangle 3"/>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l-PL"/>
          </a:p>
        </p:txBody>
      </p:sp>
      <p:sp>
        <p:nvSpPr>
          <p:cNvPr id="6" name="Rectangle 5"/>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l-PL"/>
          </a:p>
        </p:txBody>
      </p:sp>
      <p:sp>
        <p:nvSpPr>
          <p:cNvPr id="9" name="Prostokąt 8"/>
          <p:cNvSpPr/>
          <p:nvPr/>
        </p:nvSpPr>
        <p:spPr>
          <a:xfrm>
            <a:off x="683568" y="1556792"/>
            <a:ext cx="7416824" cy="3785652"/>
          </a:xfrm>
          <a:prstGeom prst="rect">
            <a:avLst/>
          </a:prstGeom>
        </p:spPr>
        <p:txBody>
          <a:bodyPr wrap="square">
            <a:spAutoFit/>
          </a:bodyPr>
          <a:lstStyle/>
          <a:p>
            <a:r>
              <a:rPr lang="en-GB" sz="2000" dirty="0"/>
              <a:t>The weight analysis starts with dividing the aircraft’s body into the components (structure, equipment, payload etc.), and estimating the weight of these components, as well as positions of their centres of gravity. In order to do that, one should make a drawing called a weight </a:t>
            </a:r>
            <a:r>
              <a:rPr lang="en-GB" sz="2000" dirty="0" smtClean="0"/>
              <a:t>breakdown. Next</a:t>
            </a:r>
            <a:r>
              <a:rPr lang="en-GB" sz="2000" dirty="0"/>
              <a:t>, using </a:t>
            </a:r>
            <a:r>
              <a:rPr lang="en-GB" sz="2000" dirty="0" smtClean="0"/>
              <a:t>suitable relations the </a:t>
            </a:r>
            <a:r>
              <a:rPr lang="en-GB" sz="2000" dirty="0"/>
              <a:t>position of centre of gravity can be determined and its position can be computed to a scheme related to the mean aerodynamic chord. Component mass data should be presented in a table, and calculations should be done e.g. according to the scheme shown below. </a:t>
            </a:r>
            <a:r>
              <a:rPr lang="en-GB" sz="2000" dirty="0" smtClean="0"/>
              <a:t>Example shown in Table in the next slide shows only a method of presenting results. Number of aircraft’s components taken into consideration should be usually higher.</a:t>
            </a:r>
            <a:endParaRPr lang="pl-PL" sz="2000" dirty="0"/>
          </a:p>
        </p:txBody>
      </p:sp>
    </p:spTree>
    <p:extLst>
      <p:ext uri="{BB962C8B-B14F-4D97-AF65-F5344CB8AC3E}">
        <p14:creationId xmlns:p14="http://schemas.microsoft.com/office/powerpoint/2010/main" val="25702881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b="1" dirty="0"/>
              <a:t>Project </a:t>
            </a:r>
            <a:r>
              <a:rPr lang="en-GB" b="1" dirty="0" smtClean="0"/>
              <a:t>3 </a:t>
            </a:r>
            <a:r>
              <a:rPr lang="en-GB" b="1" dirty="0"/>
              <a:t>– </a:t>
            </a:r>
            <a:r>
              <a:rPr lang="en-GB" b="1" dirty="0" smtClean="0"/>
              <a:t>Weights Breakdown</a:t>
            </a:r>
            <a:endParaRPr lang="pl-PL" dirty="0"/>
          </a:p>
        </p:txBody>
      </p:sp>
      <p:pic>
        <p:nvPicPr>
          <p:cNvPr id="5" name="Obraz 4" descr="kukulka_17"/>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914" y="1268760"/>
            <a:ext cx="8496944" cy="4554686"/>
          </a:xfrm>
          <a:prstGeom prst="rect">
            <a:avLst/>
          </a:prstGeom>
          <a:noFill/>
          <a:ln>
            <a:noFill/>
          </a:ln>
        </p:spPr>
      </p:pic>
      <p:sp>
        <p:nvSpPr>
          <p:cNvPr id="6" name="Prostokąt 5"/>
          <p:cNvSpPr/>
          <p:nvPr/>
        </p:nvSpPr>
        <p:spPr>
          <a:xfrm>
            <a:off x="2339752" y="5733256"/>
            <a:ext cx="4305602" cy="369332"/>
          </a:xfrm>
          <a:prstGeom prst="rect">
            <a:avLst/>
          </a:prstGeom>
        </p:spPr>
        <p:txBody>
          <a:bodyPr wrap="none">
            <a:spAutoFit/>
          </a:bodyPr>
          <a:lstStyle/>
          <a:p>
            <a:r>
              <a:rPr lang="en-GB" dirty="0"/>
              <a:t>Jet trainer’s weight breakdown example </a:t>
            </a:r>
            <a:endParaRPr lang="pl-PL" dirty="0"/>
          </a:p>
        </p:txBody>
      </p:sp>
    </p:spTree>
    <p:extLst>
      <p:ext uri="{BB962C8B-B14F-4D97-AF65-F5344CB8AC3E}">
        <p14:creationId xmlns:p14="http://schemas.microsoft.com/office/powerpoint/2010/main" val="12935616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5220072" y="2132856"/>
            <a:ext cx="3466728" cy="1143000"/>
          </a:xfrm>
        </p:spPr>
        <p:txBody>
          <a:bodyPr/>
          <a:lstStyle/>
          <a:p>
            <a:r>
              <a:rPr lang="pl-PL" dirty="0" err="1" smtClean="0"/>
              <a:t>Formulas</a:t>
            </a:r>
            <a:endParaRPr lang="pl-PL" dirty="0"/>
          </a:p>
        </p:txBody>
      </p:sp>
      <p:pic>
        <p:nvPicPr>
          <p:cNvPr id="22530" name="Picture 2" descr="Wywaz_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476672"/>
            <a:ext cx="4078288"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094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b="1" dirty="0"/>
              <a:t>Project </a:t>
            </a:r>
            <a:r>
              <a:rPr lang="en-GB" b="1" dirty="0" smtClean="0"/>
              <a:t>3 </a:t>
            </a:r>
            <a:r>
              <a:rPr lang="en-GB" b="1" dirty="0"/>
              <a:t>– </a:t>
            </a:r>
            <a:r>
              <a:rPr lang="en-GB" b="1" dirty="0" smtClean="0"/>
              <a:t>Weights Breakdown</a:t>
            </a:r>
            <a:endParaRPr lang="pl-PL" dirty="0"/>
          </a:p>
        </p:txBody>
      </p:sp>
      <p:sp>
        <p:nvSpPr>
          <p:cNvPr id="6" name="Prostokąt 5"/>
          <p:cNvSpPr/>
          <p:nvPr/>
        </p:nvSpPr>
        <p:spPr>
          <a:xfrm>
            <a:off x="2362778" y="5917922"/>
            <a:ext cx="4305602" cy="369332"/>
          </a:xfrm>
          <a:prstGeom prst="rect">
            <a:avLst/>
          </a:prstGeom>
        </p:spPr>
        <p:txBody>
          <a:bodyPr wrap="none">
            <a:spAutoFit/>
          </a:bodyPr>
          <a:lstStyle/>
          <a:p>
            <a:r>
              <a:rPr lang="en-GB" dirty="0"/>
              <a:t>Jet trainer’s weight breakdown example </a:t>
            </a:r>
            <a:endParaRPr lang="pl-PL" dirty="0"/>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l-PL"/>
          </a:p>
        </p:txBody>
      </p:sp>
      <p:graphicFrame>
        <p:nvGraphicFramePr>
          <p:cNvPr id="4" name="Obiekt 3"/>
          <p:cNvGraphicFramePr>
            <a:graphicFrameLocks noChangeAspect="1"/>
          </p:cNvGraphicFramePr>
          <p:nvPr>
            <p:extLst>
              <p:ext uri="{D42A27DB-BD31-4B8C-83A1-F6EECF244321}">
                <p14:modId xmlns:p14="http://schemas.microsoft.com/office/powerpoint/2010/main" val="2921451392"/>
              </p:ext>
            </p:extLst>
          </p:nvPr>
        </p:nvGraphicFramePr>
        <p:xfrm>
          <a:off x="1187624" y="1268760"/>
          <a:ext cx="6480720" cy="4552764"/>
        </p:xfrm>
        <a:graphic>
          <a:graphicData uri="http://schemas.openxmlformats.org/presentationml/2006/ole">
            <mc:AlternateContent xmlns:mc="http://schemas.openxmlformats.org/markup-compatibility/2006">
              <mc:Choice xmlns:v="urn:schemas-microsoft-com:vml" Requires="v">
                <p:oleObj spid="_x0000_s21509" name="Arkusz" r:id="rId4" imgW="6191250" imgH="4686300" progId="Excel.Sheet.8">
                  <p:embed/>
                </p:oleObj>
              </mc:Choice>
              <mc:Fallback>
                <p:oleObj name="Arkusz" r:id="rId4" imgW="6191250" imgH="4686300" progId="Excel.Sheet.8">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624" y="1268760"/>
                        <a:ext cx="6480720" cy="4552764"/>
                      </a:xfrm>
                      <a:prstGeom prst="rect">
                        <a:avLst/>
                      </a:prstGeom>
                      <a:noFill/>
                    </p:spPr>
                  </p:pic>
                </p:oleObj>
              </mc:Fallback>
            </mc:AlternateContent>
          </a:graphicData>
        </a:graphic>
      </p:graphicFrame>
      <p:sp>
        <p:nvSpPr>
          <p:cNvPr id="7" name="Rectangle 3"/>
          <p:cNvSpPr>
            <a:spLocks noChangeArrowheads="1"/>
          </p:cNvSpPr>
          <p:nvPr/>
        </p:nvSpPr>
        <p:spPr bwMode="auto">
          <a:xfrm>
            <a:off x="0" y="41910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l-PL" altLang="pl-PL"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9780930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b="1" dirty="0"/>
              <a:t>Project </a:t>
            </a:r>
            <a:r>
              <a:rPr lang="en-GB" b="1" dirty="0" smtClean="0"/>
              <a:t>3 </a:t>
            </a:r>
            <a:r>
              <a:rPr lang="en-GB" b="1" dirty="0"/>
              <a:t>– </a:t>
            </a:r>
            <a:r>
              <a:rPr lang="en-GB" b="1" dirty="0" smtClean="0"/>
              <a:t>Weight </a:t>
            </a:r>
            <a:r>
              <a:rPr lang="en-GB" b="1" dirty="0"/>
              <a:t>Analysis</a:t>
            </a:r>
            <a:endParaRPr lang="pl-PL" dirty="0"/>
          </a:p>
        </p:txBody>
      </p:sp>
      <p:sp>
        <p:nvSpPr>
          <p:cNvPr id="4" name="pole tekstowe 3"/>
          <p:cNvSpPr txBox="1"/>
          <p:nvPr/>
        </p:nvSpPr>
        <p:spPr>
          <a:xfrm>
            <a:off x="395536" y="1412776"/>
            <a:ext cx="8424936" cy="2246769"/>
          </a:xfrm>
          <a:prstGeom prst="rect">
            <a:avLst/>
          </a:prstGeom>
          <a:noFill/>
        </p:spPr>
        <p:txBody>
          <a:bodyPr wrap="square" rtlCol="0">
            <a:spAutoFit/>
          </a:bodyPr>
          <a:lstStyle/>
          <a:p>
            <a:r>
              <a:rPr lang="en-GB" sz="2000" dirty="0"/>
              <a:t>Calculations scheme:</a:t>
            </a:r>
            <a:endParaRPr lang="pl-PL" sz="2000" dirty="0"/>
          </a:p>
          <a:p>
            <a:r>
              <a:rPr lang="en-GB" sz="2000" dirty="0"/>
              <a:t> </a:t>
            </a:r>
            <a:endParaRPr lang="pl-PL" sz="2000" dirty="0"/>
          </a:p>
          <a:p>
            <a:pPr marL="457200" lvl="0" indent="-457200">
              <a:buFont typeface="+mj-lt"/>
              <a:buAutoNum type="arabicPeriod"/>
            </a:pPr>
            <a:r>
              <a:rPr lang="en-GB" sz="2000" dirty="0"/>
              <a:t>Estimation of aircraft’s components weight – calculations and estimations are done based on statistic data and statistic </a:t>
            </a:r>
            <a:r>
              <a:rPr lang="en-GB" sz="2000" dirty="0" smtClean="0"/>
              <a:t>formulas</a:t>
            </a:r>
            <a:endParaRPr lang="pl-PL" sz="2000" dirty="0"/>
          </a:p>
          <a:p>
            <a:pPr marL="457200" lvl="0" indent="-457200">
              <a:buFont typeface="+mj-lt"/>
              <a:buAutoNum type="arabicPeriod"/>
            </a:pPr>
            <a:r>
              <a:rPr lang="en-US" sz="2000" dirty="0"/>
              <a:t>Loading </a:t>
            </a:r>
            <a:r>
              <a:rPr lang="en-GB" sz="2000" dirty="0"/>
              <a:t>variants </a:t>
            </a:r>
            <a:r>
              <a:rPr lang="en-GB" sz="2000" dirty="0" smtClean="0"/>
              <a:t>definition</a:t>
            </a:r>
            <a:endParaRPr lang="pl-PL" sz="2000" dirty="0"/>
          </a:p>
          <a:p>
            <a:pPr marL="457200" lvl="0" indent="-457200">
              <a:buFont typeface="+mj-lt"/>
              <a:buAutoNum type="arabicPeriod"/>
            </a:pPr>
            <a:r>
              <a:rPr lang="en-GB" sz="2000" dirty="0"/>
              <a:t>Computing the Mean Aerodynamic Chord and it’s </a:t>
            </a:r>
            <a:r>
              <a:rPr lang="en-GB" sz="2000" dirty="0" smtClean="0"/>
              <a:t>position</a:t>
            </a:r>
            <a:endParaRPr lang="pl-PL" sz="2000" dirty="0"/>
          </a:p>
          <a:p>
            <a:pPr marL="457200" lvl="0" indent="-457200">
              <a:buFont typeface="+mj-lt"/>
              <a:buAutoNum type="arabicPeriod"/>
            </a:pPr>
            <a:r>
              <a:rPr lang="en-GB" sz="2000" dirty="0"/>
              <a:t>Computing CG (centre of gravity) according to </a:t>
            </a:r>
            <a:r>
              <a:rPr lang="en-GB" sz="2000" dirty="0" smtClean="0"/>
              <a:t>formulas:</a:t>
            </a:r>
            <a:endParaRPr lang="pl-PL" sz="2000"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l-PL"/>
          </a:p>
        </p:txBody>
      </p:sp>
      <p:graphicFrame>
        <p:nvGraphicFramePr>
          <p:cNvPr id="5" name="Obiekt 4"/>
          <p:cNvGraphicFramePr>
            <a:graphicFrameLocks noChangeAspect="1"/>
          </p:cNvGraphicFramePr>
          <p:nvPr>
            <p:extLst>
              <p:ext uri="{D42A27DB-BD31-4B8C-83A1-F6EECF244321}">
                <p14:modId xmlns:p14="http://schemas.microsoft.com/office/powerpoint/2010/main" val="4144155996"/>
              </p:ext>
            </p:extLst>
          </p:nvPr>
        </p:nvGraphicFramePr>
        <p:xfrm>
          <a:off x="755576" y="4149080"/>
          <a:ext cx="7423370" cy="2016224"/>
        </p:xfrm>
        <a:graphic>
          <a:graphicData uri="http://schemas.openxmlformats.org/presentationml/2006/ole">
            <mc:AlternateContent xmlns:mc="http://schemas.openxmlformats.org/markup-compatibility/2006">
              <mc:Choice xmlns:v="urn:schemas-microsoft-com:vml" Requires="v">
                <p:oleObj spid="_x0000_s19460" name="Equation" r:id="rId3" imgW="3086100" imgH="838200" progId="Equation.DSMT4">
                  <p:embed/>
                </p:oleObj>
              </mc:Choice>
              <mc:Fallback>
                <p:oleObj name="Equation" r:id="rId3" imgW="3086100" imgH="8382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4149080"/>
                        <a:ext cx="7423370" cy="2016224"/>
                      </a:xfrm>
                      <a:prstGeom prst="rect">
                        <a:avLst/>
                      </a:prstGeom>
                      <a:noFill/>
                    </p:spPr>
                  </p:pic>
                </p:oleObj>
              </mc:Fallback>
            </mc:AlternateContent>
          </a:graphicData>
        </a:graphic>
      </p:graphicFrame>
    </p:spTree>
    <p:extLst>
      <p:ext uri="{BB962C8B-B14F-4D97-AF65-F5344CB8AC3E}">
        <p14:creationId xmlns:p14="http://schemas.microsoft.com/office/powerpoint/2010/main" val="20083738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en-GB" b="1" dirty="0"/>
              <a:t>Project </a:t>
            </a:r>
            <a:r>
              <a:rPr lang="en-GB" b="1" dirty="0" smtClean="0"/>
              <a:t>3 </a:t>
            </a:r>
            <a:r>
              <a:rPr lang="en-GB" b="1" dirty="0"/>
              <a:t>– </a:t>
            </a:r>
            <a:r>
              <a:rPr lang="en-GB" b="1" dirty="0" smtClean="0"/>
              <a:t>Weight </a:t>
            </a:r>
            <a:r>
              <a:rPr lang="en-GB" b="1" dirty="0"/>
              <a:t>Analysis</a:t>
            </a:r>
            <a:endParaRPr lang="pl-PL" dirty="0"/>
          </a:p>
        </p:txBody>
      </p:sp>
      <p:sp>
        <p:nvSpPr>
          <p:cNvPr id="4" name="pole tekstowe 3"/>
          <p:cNvSpPr txBox="1"/>
          <p:nvPr/>
        </p:nvSpPr>
        <p:spPr>
          <a:xfrm>
            <a:off x="395536" y="1412776"/>
            <a:ext cx="8424936" cy="400110"/>
          </a:xfrm>
          <a:prstGeom prst="rect">
            <a:avLst/>
          </a:prstGeom>
          <a:noFill/>
        </p:spPr>
        <p:txBody>
          <a:bodyPr wrap="square" rtlCol="0">
            <a:spAutoFit/>
          </a:bodyPr>
          <a:lstStyle/>
          <a:p>
            <a:r>
              <a:rPr lang="en-GB" sz="2000" dirty="0"/>
              <a:t>Computing CG position in percent of </a:t>
            </a:r>
            <a:r>
              <a:rPr lang="en-GB" sz="2000" dirty="0" smtClean="0"/>
              <a:t>MAC:</a:t>
            </a:r>
            <a:endParaRPr lang="pl-PL" sz="2000"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l-PL"/>
          </a:p>
        </p:txBody>
      </p:sp>
      <p:sp>
        <p:nvSpPr>
          <p:cNvPr id="6"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l-PL"/>
          </a:p>
        </p:txBody>
      </p:sp>
      <p:graphicFrame>
        <p:nvGraphicFramePr>
          <p:cNvPr id="7" name="Obiekt 6"/>
          <p:cNvGraphicFramePr>
            <a:graphicFrameLocks noChangeAspect="1"/>
          </p:cNvGraphicFramePr>
          <p:nvPr>
            <p:extLst>
              <p:ext uri="{D42A27DB-BD31-4B8C-83A1-F6EECF244321}">
                <p14:modId xmlns:p14="http://schemas.microsoft.com/office/powerpoint/2010/main" val="2164085441"/>
              </p:ext>
            </p:extLst>
          </p:nvPr>
        </p:nvGraphicFramePr>
        <p:xfrm>
          <a:off x="268022" y="2060848"/>
          <a:ext cx="8679964" cy="792088"/>
        </p:xfrm>
        <a:graphic>
          <a:graphicData uri="http://schemas.openxmlformats.org/presentationml/2006/ole">
            <mc:AlternateContent xmlns:mc="http://schemas.openxmlformats.org/markup-compatibility/2006">
              <mc:Choice xmlns:v="urn:schemas-microsoft-com:vml" Requires="v">
                <p:oleObj spid="_x0000_s20484" name="Equation" r:id="rId3" imgW="2501900" imgH="228600" progId="Equation.DSMT4">
                  <p:embed/>
                </p:oleObj>
              </mc:Choice>
              <mc:Fallback>
                <p:oleObj name="Equation" r:id="rId3" imgW="2501900" imgH="2286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022" y="2060848"/>
                        <a:ext cx="8679964" cy="792088"/>
                      </a:xfrm>
                      <a:prstGeom prst="rect">
                        <a:avLst/>
                      </a:prstGeom>
                      <a:noFill/>
                    </p:spPr>
                  </p:pic>
                </p:oleObj>
              </mc:Fallback>
            </mc:AlternateContent>
          </a:graphicData>
        </a:graphic>
      </p:graphicFrame>
      <p:sp>
        <p:nvSpPr>
          <p:cNvPr id="8" name="Prostokąt 7"/>
          <p:cNvSpPr/>
          <p:nvPr/>
        </p:nvSpPr>
        <p:spPr>
          <a:xfrm>
            <a:off x="539552" y="3430553"/>
            <a:ext cx="5544616" cy="923330"/>
          </a:xfrm>
          <a:prstGeom prst="rect">
            <a:avLst/>
          </a:prstGeom>
        </p:spPr>
        <p:txBody>
          <a:bodyPr wrap="square">
            <a:spAutoFit/>
          </a:bodyPr>
          <a:lstStyle/>
          <a:p>
            <a:r>
              <a:rPr lang="en-GB" dirty="0"/>
              <a:t>where:</a:t>
            </a:r>
            <a:endParaRPr lang="pl-PL" dirty="0"/>
          </a:p>
          <a:p>
            <a:r>
              <a:rPr lang="en-GB" dirty="0"/>
              <a:t>	</a:t>
            </a:r>
            <a:r>
              <a:rPr lang="en-GB" i="1" dirty="0"/>
              <a:t>Ca</a:t>
            </a:r>
            <a:r>
              <a:rPr lang="en-GB" dirty="0"/>
              <a:t> – mean aerodynamic chord (MAC),</a:t>
            </a:r>
            <a:endParaRPr lang="pl-PL" dirty="0"/>
          </a:p>
          <a:p>
            <a:r>
              <a:rPr lang="en-GB" dirty="0"/>
              <a:t>	</a:t>
            </a:r>
            <a:r>
              <a:rPr lang="en-GB" i="1" dirty="0"/>
              <a:t>X</a:t>
            </a:r>
            <a:r>
              <a:rPr lang="en-GB" i="1" baseline="-25000" dirty="0"/>
              <a:t>A</a:t>
            </a:r>
            <a:r>
              <a:rPr lang="en-GB" dirty="0"/>
              <a:t> – position of ¼ of MAC</a:t>
            </a:r>
            <a:endParaRPr lang="pl-PL" dirty="0"/>
          </a:p>
        </p:txBody>
      </p:sp>
    </p:spTree>
    <p:extLst>
      <p:ext uri="{BB962C8B-B14F-4D97-AF65-F5344CB8AC3E}">
        <p14:creationId xmlns:p14="http://schemas.microsoft.com/office/powerpoint/2010/main" val="983386502"/>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1897</TotalTime>
  <Words>334</Words>
  <Application>Microsoft Office PowerPoint</Application>
  <PresentationFormat>Pokaz na ekranie (4:3)</PresentationFormat>
  <Paragraphs>51</Paragraphs>
  <Slides>25</Slides>
  <Notes>0</Notes>
  <HiddenSlides>0</HiddenSlides>
  <MMClips>0</MMClips>
  <ScaleCrop>false</ScaleCrop>
  <HeadingPairs>
    <vt:vector size="6" baseType="variant">
      <vt:variant>
        <vt:lpstr>Motyw</vt:lpstr>
      </vt:variant>
      <vt:variant>
        <vt:i4>1</vt:i4>
      </vt:variant>
      <vt:variant>
        <vt:lpstr>Osadzone serwery OLE</vt:lpstr>
      </vt:variant>
      <vt:variant>
        <vt:i4>3</vt:i4>
      </vt:variant>
      <vt:variant>
        <vt:lpstr>Tytuły slajdów</vt:lpstr>
      </vt:variant>
      <vt:variant>
        <vt:i4>25</vt:i4>
      </vt:variant>
    </vt:vector>
  </HeadingPairs>
  <TitlesOfParts>
    <vt:vector size="29" baseType="lpstr">
      <vt:lpstr>Motyw pakietu Office</vt:lpstr>
      <vt:lpstr>Image</vt:lpstr>
      <vt:lpstr>Arkusz</vt:lpstr>
      <vt:lpstr>Equation</vt:lpstr>
      <vt:lpstr>INTRODUCTION to AEROSPACE</vt:lpstr>
      <vt:lpstr>Project 3 – Weight Analysis</vt:lpstr>
      <vt:lpstr>Project 3 – Weight Analysis</vt:lpstr>
      <vt:lpstr>Data to fuselage interior sizing</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Sizing minimum requirements   for passenger cabin</vt:lpstr>
      <vt:lpstr>Sizing minimum requirements   for passenger cabin (SI units)</vt:lpstr>
      <vt:lpstr>Prezentacja programu PowerPoint</vt:lpstr>
      <vt:lpstr>Prezentacja programu PowerPoint</vt:lpstr>
      <vt:lpstr>Prezentacja programu PowerPoint</vt:lpstr>
      <vt:lpstr>Prezentacja programu PowerPoint</vt:lpstr>
      <vt:lpstr>Project 3 – Weight Analysis</vt:lpstr>
      <vt:lpstr>Project 3 – Weight Analysis</vt:lpstr>
      <vt:lpstr>Project 3 – Weight Analysis</vt:lpstr>
      <vt:lpstr>Project 3 – Weights Breakdown</vt:lpstr>
      <vt:lpstr>Formulas</vt:lpstr>
      <vt:lpstr>Project 3 – Weights Breakdown</vt:lpstr>
      <vt:lpstr>Project 3 – Weight Analysis</vt:lpstr>
      <vt:lpstr>Project 3 – Weight Analysis</vt:lpstr>
    </vt:vector>
  </TitlesOfParts>
  <Company>Nasz Dom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Tomasz Grabowski</dc:creator>
  <cp:lastModifiedBy>Tomasz Grabowski</cp:lastModifiedBy>
  <cp:revision>87</cp:revision>
  <dcterms:created xsi:type="dcterms:W3CDTF">2005-03-11T22:31:57Z</dcterms:created>
  <dcterms:modified xsi:type="dcterms:W3CDTF">2022-12-22T07:24:22Z</dcterms:modified>
</cp:coreProperties>
</file>