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doc" ContentType="application/msword"/>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39" r:id="rId2"/>
    <p:sldId id="270" r:id="rId3"/>
    <p:sldId id="269" r:id="rId4"/>
    <p:sldId id="271" r:id="rId5"/>
    <p:sldId id="272" r:id="rId6"/>
    <p:sldId id="256" r:id="rId7"/>
    <p:sldId id="257" r:id="rId8"/>
    <p:sldId id="273" r:id="rId9"/>
    <p:sldId id="274" r:id="rId10"/>
    <p:sldId id="275" r:id="rId11"/>
    <p:sldId id="276" r:id="rId12"/>
    <p:sldId id="268" r:id="rId13"/>
    <p:sldId id="277" r:id="rId14"/>
    <p:sldId id="278" r:id="rId15"/>
    <p:sldId id="279" r:id="rId16"/>
    <p:sldId id="280" r:id="rId17"/>
    <p:sldId id="258" r:id="rId18"/>
    <p:sldId id="259" r:id="rId19"/>
    <p:sldId id="260" r:id="rId20"/>
    <p:sldId id="261" r:id="rId21"/>
    <p:sldId id="262" r:id="rId22"/>
    <p:sldId id="263" r:id="rId23"/>
    <p:sldId id="266" r:id="rId24"/>
    <p:sldId id="353" r:id="rId25"/>
    <p:sldId id="281" r:id="rId26"/>
    <p:sldId id="284" r:id="rId27"/>
    <p:sldId id="283" r:id="rId28"/>
    <p:sldId id="282" r:id="rId29"/>
    <p:sldId id="285" r:id="rId30"/>
    <p:sldId id="286" r:id="rId31"/>
    <p:sldId id="287" r:id="rId32"/>
    <p:sldId id="288" r:id="rId33"/>
    <p:sldId id="292" r:id="rId34"/>
    <p:sldId id="289" r:id="rId35"/>
    <p:sldId id="290" r:id="rId36"/>
    <p:sldId id="291" r:id="rId37"/>
    <p:sldId id="294" r:id="rId38"/>
    <p:sldId id="293" r:id="rId39"/>
    <p:sldId id="340" r:id="rId40"/>
    <p:sldId id="341" r:id="rId41"/>
    <p:sldId id="295" r:id="rId42"/>
    <p:sldId id="342" r:id="rId43"/>
    <p:sldId id="343" r:id="rId44"/>
    <p:sldId id="344" r:id="rId45"/>
    <p:sldId id="296" r:id="rId46"/>
    <p:sldId id="298" r:id="rId47"/>
    <p:sldId id="299" r:id="rId48"/>
    <p:sldId id="297" r:id="rId49"/>
    <p:sldId id="345" r:id="rId50"/>
    <p:sldId id="346" r:id="rId51"/>
    <p:sldId id="300" r:id="rId52"/>
    <p:sldId id="301" r:id="rId53"/>
    <p:sldId id="302" r:id="rId54"/>
    <p:sldId id="303" r:id="rId55"/>
    <p:sldId id="308" r:id="rId56"/>
    <p:sldId id="304" r:id="rId57"/>
    <p:sldId id="305" r:id="rId58"/>
    <p:sldId id="306" r:id="rId59"/>
    <p:sldId id="307" r:id="rId60"/>
    <p:sldId id="347" r:id="rId61"/>
    <p:sldId id="348" r:id="rId62"/>
    <p:sldId id="309" r:id="rId63"/>
    <p:sldId id="310" r:id="rId64"/>
    <p:sldId id="312" r:id="rId65"/>
    <p:sldId id="314" r:id="rId66"/>
    <p:sldId id="313" r:id="rId67"/>
    <p:sldId id="315" r:id="rId68"/>
    <p:sldId id="316" r:id="rId69"/>
    <p:sldId id="317" r:id="rId70"/>
    <p:sldId id="318" r:id="rId71"/>
    <p:sldId id="319" r:id="rId72"/>
    <p:sldId id="320"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49" r:id="rId87"/>
    <p:sldId id="350" r:id="rId88"/>
    <p:sldId id="351" r:id="rId89"/>
    <p:sldId id="336" r:id="rId90"/>
    <p:sldId id="352" r:id="rId91"/>
    <p:sldId id="337" r:id="rId92"/>
  </p:sldIdLst>
  <p:sldSz cx="9144000" cy="6858000" type="screen4x3"/>
  <p:notesSz cx="6858000" cy="9144000"/>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8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0.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a:defRPr/>
            </a:pPr>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pPr>
              <a:defRPr/>
            </a:pPr>
            <a:fld id="{698F5BC9-C278-4A62-ABBF-82690A0EE64A}" type="slidenum">
              <a:rPr lang="pl-PL" smtClean="0"/>
              <a:pPr>
                <a:defRPr/>
              </a:pPr>
              <a:t>‹#›</a:t>
            </a:fld>
            <a:endParaRPr lang="pl-PL"/>
          </a:p>
        </p:txBody>
      </p:sp>
    </p:spTree>
    <p:extLst>
      <p:ext uri="{BB962C8B-B14F-4D97-AF65-F5344CB8AC3E}">
        <p14:creationId xmlns:p14="http://schemas.microsoft.com/office/powerpoint/2010/main" val="463683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pPr>
              <a:defRPr/>
            </a:pPr>
            <a:fld id="{85CCAFC8-E8D8-4B8F-A46F-C0B43F72CF19}" type="slidenum">
              <a:rPr lang="pl-PL" smtClean="0"/>
              <a:pPr>
                <a:defRPr/>
              </a:pPr>
              <a:t>‹#›</a:t>
            </a:fld>
            <a:endParaRPr lang="pl-PL"/>
          </a:p>
        </p:txBody>
      </p:sp>
    </p:spTree>
    <p:extLst>
      <p:ext uri="{BB962C8B-B14F-4D97-AF65-F5344CB8AC3E}">
        <p14:creationId xmlns:p14="http://schemas.microsoft.com/office/powerpoint/2010/main" val="3457810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a:defRPr/>
            </a:pPr>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pPr>
              <a:defRPr/>
            </a:pPr>
            <a:fld id="{88AAF5AE-B1C6-4899-A816-12E053497F28}" type="slidenum">
              <a:rPr lang="pl-PL" smtClean="0"/>
              <a:pPr>
                <a:defRPr/>
              </a:pPr>
              <a:t>‹#›</a:t>
            </a:fld>
            <a:endParaRPr lang="pl-PL"/>
          </a:p>
        </p:txBody>
      </p:sp>
    </p:spTree>
    <p:extLst>
      <p:ext uri="{BB962C8B-B14F-4D97-AF65-F5344CB8AC3E}">
        <p14:creationId xmlns:p14="http://schemas.microsoft.com/office/powerpoint/2010/main" val="2851661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a:defRPr/>
            </a:pPr>
            <a:endParaRPr lang="pl-PL"/>
          </a:p>
        </p:txBody>
      </p:sp>
      <p:sp>
        <p:nvSpPr>
          <p:cNvPr id="6" name="Symbol zastępczy stopki 5"/>
          <p:cNvSpPr>
            <a:spLocks noGrp="1"/>
          </p:cNvSpPr>
          <p:nvPr>
            <p:ph type="ftr" sz="quarter" idx="11"/>
          </p:nvPr>
        </p:nvSpPr>
        <p:spPr/>
        <p:txBody>
          <a:bodyPr/>
          <a:lstStyle/>
          <a:p>
            <a:pPr>
              <a:defRPr/>
            </a:pPr>
            <a:endParaRPr lang="pl-PL"/>
          </a:p>
        </p:txBody>
      </p:sp>
      <p:sp>
        <p:nvSpPr>
          <p:cNvPr id="7" name="Symbol zastępczy numeru slajdu 6"/>
          <p:cNvSpPr>
            <a:spLocks noGrp="1"/>
          </p:cNvSpPr>
          <p:nvPr>
            <p:ph type="sldNum" sz="quarter" idx="12"/>
          </p:nvPr>
        </p:nvSpPr>
        <p:spPr/>
        <p:txBody>
          <a:bodyPr/>
          <a:lstStyle/>
          <a:p>
            <a:pPr>
              <a:defRPr/>
            </a:pPr>
            <a:fld id="{94037C96-51DC-4D02-923D-6DC8BB918ABD}" type="slidenum">
              <a:rPr lang="pl-PL" smtClean="0"/>
              <a:pPr>
                <a:defRPr/>
              </a:pPr>
              <a:t>‹#›</a:t>
            </a:fld>
            <a:endParaRPr lang="pl-PL"/>
          </a:p>
        </p:txBody>
      </p:sp>
    </p:spTree>
    <p:extLst>
      <p:ext uri="{BB962C8B-B14F-4D97-AF65-F5344CB8AC3E}">
        <p14:creationId xmlns:p14="http://schemas.microsoft.com/office/powerpoint/2010/main" val="2957033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a:defRPr/>
            </a:pPr>
            <a:endParaRPr lang="pl-PL"/>
          </a:p>
        </p:txBody>
      </p:sp>
      <p:sp>
        <p:nvSpPr>
          <p:cNvPr id="8" name="Symbol zastępczy stopki 7"/>
          <p:cNvSpPr>
            <a:spLocks noGrp="1"/>
          </p:cNvSpPr>
          <p:nvPr>
            <p:ph type="ftr" sz="quarter" idx="11"/>
          </p:nvPr>
        </p:nvSpPr>
        <p:spPr/>
        <p:txBody>
          <a:bodyPr/>
          <a:lstStyle/>
          <a:p>
            <a:pPr>
              <a:defRPr/>
            </a:pPr>
            <a:endParaRPr lang="pl-PL"/>
          </a:p>
        </p:txBody>
      </p:sp>
      <p:sp>
        <p:nvSpPr>
          <p:cNvPr id="9" name="Symbol zastępczy numeru slajdu 8"/>
          <p:cNvSpPr>
            <a:spLocks noGrp="1"/>
          </p:cNvSpPr>
          <p:nvPr>
            <p:ph type="sldNum" sz="quarter" idx="12"/>
          </p:nvPr>
        </p:nvSpPr>
        <p:spPr/>
        <p:txBody>
          <a:bodyPr/>
          <a:lstStyle/>
          <a:p>
            <a:pPr>
              <a:defRPr/>
            </a:pPr>
            <a:fld id="{5C4BCDE4-9079-4CAF-B1C3-AF5C01AC5842}" type="slidenum">
              <a:rPr lang="pl-PL" smtClean="0"/>
              <a:pPr>
                <a:defRPr/>
              </a:pPr>
              <a:t>‹#›</a:t>
            </a:fld>
            <a:endParaRPr lang="pl-PL"/>
          </a:p>
        </p:txBody>
      </p:sp>
    </p:spTree>
    <p:extLst>
      <p:ext uri="{BB962C8B-B14F-4D97-AF65-F5344CB8AC3E}">
        <p14:creationId xmlns:p14="http://schemas.microsoft.com/office/powerpoint/2010/main" val="1865650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a:defRPr/>
            </a:pPr>
            <a:endParaRPr lang="pl-PL"/>
          </a:p>
        </p:txBody>
      </p:sp>
      <p:sp>
        <p:nvSpPr>
          <p:cNvPr id="4" name="Symbol zastępczy stopki 3"/>
          <p:cNvSpPr>
            <a:spLocks noGrp="1"/>
          </p:cNvSpPr>
          <p:nvPr>
            <p:ph type="ftr" sz="quarter" idx="11"/>
          </p:nvPr>
        </p:nvSpPr>
        <p:spPr/>
        <p:txBody>
          <a:bodyPr/>
          <a:lstStyle/>
          <a:p>
            <a:pPr>
              <a:defRPr/>
            </a:pPr>
            <a:endParaRPr lang="pl-PL"/>
          </a:p>
        </p:txBody>
      </p:sp>
      <p:sp>
        <p:nvSpPr>
          <p:cNvPr id="5" name="Symbol zastępczy numeru slajdu 4"/>
          <p:cNvSpPr>
            <a:spLocks noGrp="1"/>
          </p:cNvSpPr>
          <p:nvPr>
            <p:ph type="sldNum" sz="quarter" idx="12"/>
          </p:nvPr>
        </p:nvSpPr>
        <p:spPr/>
        <p:txBody>
          <a:bodyPr/>
          <a:lstStyle/>
          <a:p>
            <a:pPr>
              <a:defRPr/>
            </a:pPr>
            <a:fld id="{D59ED328-06FF-4964-97E2-6782D14D8E90}" type="slidenum">
              <a:rPr lang="pl-PL" smtClean="0"/>
              <a:pPr>
                <a:defRPr/>
              </a:pPr>
              <a:t>‹#›</a:t>
            </a:fld>
            <a:endParaRPr lang="pl-PL"/>
          </a:p>
        </p:txBody>
      </p:sp>
    </p:spTree>
    <p:extLst>
      <p:ext uri="{BB962C8B-B14F-4D97-AF65-F5344CB8AC3E}">
        <p14:creationId xmlns:p14="http://schemas.microsoft.com/office/powerpoint/2010/main" val="350645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a:defRPr/>
            </a:pPr>
            <a:endParaRPr lang="pl-PL"/>
          </a:p>
        </p:txBody>
      </p:sp>
      <p:sp>
        <p:nvSpPr>
          <p:cNvPr id="3" name="Symbol zastępczy stopki 2"/>
          <p:cNvSpPr>
            <a:spLocks noGrp="1"/>
          </p:cNvSpPr>
          <p:nvPr>
            <p:ph type="ftr" sz="quarter" idx="11"/>
          </p:nvPr>
        </p:nvSpPr>
        <p:spPr/>
        <p:txBody>
          <a:bodyPr/>
          <a:lstStyle/>
          <a:p>
            <a:pPr>
              <a:defRPr/>
            </a:pPr>
            <a:endParaRPr lang="pl-PL"/>
          </a:p>
        </p:txBody>
      </p:sp>
      <p:sp>
        <p:nvSpPr>
          <p:cNvPr id="4" name="Symbol zastępczy numeru slajdu 3"/>
          <p:cNvSpPr>
            <a:spLocks noGrp="1"/>
          </p:cNvSpPr>
          <p:nvPr>
            <p:ph type="sldNum" sz="quarter" idx="12"/>
          </p:nvPr>
        </p:nvSpPr>
        <p:spPr/>
        <p:txBody>
          <a:bodyPr/>
          <a:lstStyle/>
          <a:p>
            <a:pPr>
              <a:defRPr/>
            </a:pPr>
            <a:fld id="{D8A0B4F1-0AC1-4132-804F-E45715D33B41}" type="slidenum">
              <a:rPr lang="pl-PL" smtClean="0"/>
              <a:pPr>
                <a:defRPr/>
              </a:pPr>
              <a:t>‹#›</a:t>
            </a:fld>
            <a:endParaRPr lang="pl-PL"/>
          </a:p>
        </p:txBody>
      </p:sp>
    </p:spTree>
    <p:extLst>
      <p:ext uri="{BB962C8B-B14F-4D97-AF65-F5344CB8AC3E}">
        <p14:creationId xmlns:p14="http://schemas.microsoft.com/office/powerpoint/2010/main" val="295189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a:defRPr/>
            </a:pPr>
            <a:endParaRPr lang="pl-PL"/>
          </a:p>
        </p:txBody>
      </p:sp>
      <p:sp>
        <p:nvSpPr>
          <p:cNvPr id="6" name="Symbol zastępczy stopki 5"/>
          <p:cNvSpPr>
            <a:spLocks noGrp="1"/>
          </p:cNvSpPr>
          <p:nvPr>
            <p:ph type="ftr" sz="quarter" idx="11"/>
          </p:nvPr>
        </p:nvSpPr>
        <p:spPr/>
        <p:txBody>
          <a:bodyPr/>
          <a:lstStyle/>
          <a:p>
            <a:pPr>
              <a:defRPr/>
            </a:pPr>
            <a:endParaRPr lang="pl-PL"/>
          </a:p>
        </p:txBody>
      </p:sp>
      <p:sp>
        <p:nvSpPr>
          <p:cNvPr id="7" name="Symbol zastępczy numeru slajdu 6"/>
          <p:cNvSpPr>
            <a:spLocks noGrp="1"/>
          </p:cNvSpPr>
          <p:nvPr>
            <p:ph type="sldNum" sz="quarter" idx="12"/>
          </p:nvPr>
        </p:nvSpPr>
        <p:spPr/>
        <p:txBody>
          <a:bodyPr/>
          <a:lstStyle/>
          <a:p>
            <a:pPr>
              <a:defRPr/>
            </a:pPr>
            <a:fld id="{D5696D58-2C63-475C-B5E0-95CF882C6972}" type="slidenum">
              <a:rPr lang="pl-PL" smtClean="0"/>
              <a:pPr>
                <a:defRPr/>
              </a:pPr>
              <a:t>‹#›</a:t>
            </a:fld>
            <a:endParaRPr lang="pl-PL"/>
          </a:p>
        </p:txBody>
      </p:sp>
    </p:spTree>
    <p:extLst>
      <p:ext uri="{BB962C8B-B14F-4D97-AF65-F5344CB8AC3E}">
        <p14:creationId xmlns:p14="http://schemas.microsoft.com/office/powerpoint/2010/main" val="1401478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a:defRPr/>
            </a:pPr>
            <a:endParaRPr lang="pl-PL"/>
          </a:p>
        </p:txBody>
      </p:sp>
      <p:sp>
        <p:nvSpPr>
          <p:cNvPr id="6" name="Symbol zastępczy stopki 5"/>
          <p:cNvSpPr>
            <a:spLocks noGrp="1"/>
          </p:cNvSpPr>
          <p:nvPr>
            <p:ph type="ftr" sz="quarter" idx="11"/>
          </p:nvPr>
        </p:nvSpPr>
        <p:spPr/>
        <p:txBody>
          <a:bodyPr/>
          <a:lstStyle/>
          <a:p>
            <a:pPr>
              <a:defRPr/>
            </a:pPr>
            <a:endParaRPr lang="pl-PL"/>
          </a:p>
        </p:txBody>
      </p:sp>
      <p:sp>
        <p:nvSpPr>
          <p:cNvPr id="7" name="Symbol zastępczy numeru slajdu 6"/>
          <p:cNvSpPr>
            <a:spLocks noGrp="1"/>
          </p:cNvSpPr>
          <p:nvPr>
            <p:ph type="sldNum" sz="quarter" idx="12"/>
          </p:nvPr>
        </p:nvSpPr>
        <p:spPr/>
        <p:txBody>
          <a:bodyPr/>
          <a:lstStyle/>
          <a:p>
            <a:pPr>
              <a:defRPr/>
            </a:pPr>
            <a:fld id="{8A90FEE8-B731-4C69-96C7-4BD4512DE04F}" type="slidenum">
              <a:rPr lang="pl-PL" smtClean="0"/>
              <a:pPr>
                <a:defRPr/>
              </a:pPr>
              <a:t>‹#›</a:t>
            </a:fld>
            <a:endParaRPr lang="pl-PL"/>
          </a:p>
        </p:txBody>
      </p:sp>
    </p:spTree>
    <p:extLst>
      <p:ext uri="{BB962C8B-B14F-4D97-AF65-F5344CB8AC3E}">
        <p14:creationId xmlns:p14="http://schemas.microsoft.com/office/powerpoint/2010/main" val="1358186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pPr>
              <a:defRPr/>
            </a:pPr>
            <a:fld id="{9F726D8B-4237-48A0-BEC5-DA1835CE63AB}" type="slidenum">
              <a:rPr lang="pl-PL" smtClean="0"/>
              <a:pPr>
                <a:defRPr/>
              </a:pPr>
              <a:t>‹#›</a:t>
            </a:fld>
            <a:endParaRPr lang="pl-PL"/>
          </a:p>
        </p:txBody>
      </p:sp>
    </p:spTree>
    <p:extLst>
      <p:ext uri="{BB962C8B-B14F-4D97-AF65-F5344CB8AC3E}">
        <p14:creationId xmlns:p14="http://schemas.microsoft.com/office/powerpoint/2010/main" val="19715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pPr>
              <a:defRPr/>
            </a:pPr>
            <a:fld id="{06DEB445-239F-47AF-A53D-DD2E21C3CA63}" type="slidenum">
              <a:rPr lang="pl-PL" smtClean="0"/>
              <a:pPr>
                <a:defRPr/>
              </a:pPr>
              <a:t>‹#›</a:t>
            </a:fld>
            <a:endParaRPr lang="pl-PL"/>
          </a:p>
        </p:txBody>
      </p:sp>
    </p:spTree>
    <p:extLst>
      <p:ext uri="{BB962C8B-B14F-4D97-AF65-F5344CB8AC3E}">
        <p14:creationId xmlns:p14="http://schemas.microsoft.com/office/powerpoint/2010/main" val="81592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1F2B20D-C5E8-49F6-814E-9EF457AE26DB}" type="slidenum">
              <a:rPr lang="pl-PL" smtClean="0"/>
              <a:pPr>
                <a:defRPr/>
              </a:pPr>
              <a:t>‹#›</a:t>
            </a:fld>
            <a:endParaRPr lang="pl-PL"/>
          </a:p>
        </p:txBody>
      </p:sp>
    </p:spTree>
    <p:extLst>
      <p:ext uri="{BB962C8B-B14F-4D97-AF65-F5344CB8AC3E}">
        <p14:creationId xmlns:p14="http://schemas.microsoft.com/office/powerpoint/2010/main" val="10378458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Users\tgrab\Documents\Dydaktyka\Wyklady\WTLK\Video\3.avi" TargetMode="External"/><Relationship Id="rId1" Type="http://schemas.microsoft.com/office/2007/relationships/media" Target="file:///D:\Users\tgrab\Documents\Dydaktyka\Wyklady\WTLK\Video\3.avi" TargetMode="Externa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video" Target="file:///D:\Users\tgrab\Documents\Dydaktyka\Wyklady\WTLK\Video\5.avi" TargetMode="External"/><Relationship Id="rId13" Type="http://schemas.openxmlformats.org/officeDocument/2006/relationships/image" Target="../media/image33.png"/><Relationship Id="rId3" Type="http://schemas.microsoft.com/office/2007/relationships/media" Target="file:///D:\Users\tgrab\Documents\Dydaktyka\Wyklady\WTLK\Video\2.avi" TargetMode="External"/><Relationship Id="rId7" Type="http://schemas.microsoft.com/office/2007/relationships/media" Target="file:///D:\Users\tgrab\Documents\Dydaktyka\Wyklady\WTLK\Video\5.avi" TargetMode="External"/><Relationship Id="rId12" Type="http://schemas.openxmlformats.org/officeDocument/2006/relationships/image" Target="../media/image32.png"/><Relationship Id="rId2" Type="http://schemas.openxmlformats.org/officeDocument/2006/relationships/video" Target="file:///D:\Users\tgrab\Documents\Dydaktyka\Wyklady\WTLK\Video\1.avi" TargetMode="External"/><Relationship Id="rId1" Type="http://schemas.microsoft.com/office/2007/relationships/media" Target="file:///D:\Users\tgrab\Documents\Dydaktyka\Wyklady\WTLK\Video\1.avi" TargetMode="External"/><Relationship Id="rId6" Type="http://schemas.openxmlformats.org/officeDocument/2006/relationships/video" Target="file:///D:\Users\tgrab\Documents\Dydaktyka\Wyklady\WTLK\Video\4.avi" TargetMode="External"/><Relationship Id="rId11" Type="http://schemas.openxmlformats.org/officeDocument/2006/relationships/image" Target="../media/image31.png"/><Relationship Id="rId5" Type="http://schemas.microsoft.com/office/2007/relationships/media" Target="file:///D:\Users\tgrab\Documents\Dydaktyka\Wyklady\WTLK\Video\4.avi" TargetMode="External"/><Relationship Id="rId10" Type="http://schemas.openxmlformats.org/officeDocument/2006/relationships/image" Target="../media/image30.png"/><Relationship Id="rId4" Type="http://schemas.openxmlformats.org/officeDocument/2006/relationships/video" Target="file:///D:\Users\tgrab\Documents\Dydaktyka\Wyklady\WTLK\Video\2.avi" TargetMode="External"/><Relationship Id="rId9"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file:///D:\Users\tgrab\Documents\Dydaktyka\Wyklady\WTLK\Video\Bleriot%20XL%20highres.wmv" TargetMode="External"/><Relationship Id="rId1" Type="http://schemas.microsoft.com/office/2007/relationships/media" Target="file:///D:\Users\tgrab\Documents\Dydaktyka\Wyklady\WTLK\Video\Bleriot%20XL%20highres.wmv" TargetMode="Externa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7.png"/><Relationship Id="rId7" Type="http://schemas.openxmlformats.org/officeDocument/2006/relationships/image" Target="../media/image51.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s>
</file>

<file path=ppt/slides/_rels/slide4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63.emf"/><Relationship Id="rId4" Type="http://schemas.openxmlformats.org/officeDocument/2006/relationships/oleObject" Target="../embeddings/Microsoft_Word_97_-_2003_Document1.doc"/></Relationships>
</file>

<file path=ppt/slides/_rels/slide49.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80.emf"/><Relationship Id="rId4" Type="http://schemas.openxmlformats.org/officeDocument/2006/relationships/oleObject" Target="../embeddings/Microsoft_Word_97_-_2003_Document2.doc"/></Relationships>
</file>

<file path=ppt/slides/_rels/slide65.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6.xml"/><Relationship Id="rId4" Type="http://schemas.openxmlformats.org/officeDocument/2006/relationships/image" Target="../media/image108.png"/></Relationships>
</file>

<file path=ppt/slides/_rels/slide91.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6.xml"/><Relationship Id="rId4" Type="http://schemas.openxmlformats.org/officeDocument/2006/relationships/image" Target="../media/image1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p:txBody>
          <a:bodyPr>
            <a:normAutofit/>
          </a:bodyPr>
          <a:lstStyle/>
          <a:p>
            <a:r>
              <a:rPr lang="pl-PL" b="1" dirty="0" smtClean="0"/>
              <a:t>INTRODUCTION to AEROSPACE</a:t>
            </a:r>
            <a:endParaRPr lang="pl-PL" b="1" dirty="0"/>
          </a:p>
        </p:txBody>
      </p:sp>
      <p:sp>
        <p:nvSpPr>
          <p:cNvPr id="3" name="Podtytuł 2"/>
          <p:cNvSpPr>
            <a:spLocks noGrp="1"/>
          </p:cNvSpPr>
          <p:nvPr>
            <p:ph type="subTitle" idx="1"/>
          </p:nvPr>
        </p:nvSpPr>
        <p:spPr/>
        <p:txBody>
          <a:bodyPr/>
          <a:lstStyle/>
          <a:p>
            <a:r>
              <a:rPr lang="en-US" b="1" dirty="0" smtClean="0">
                <a:solidFill>
                  <a:schemeClr val="accent1">
                    <a:lumMod val="50000"/>
                  </a:schemeClr>
                </a:solidFill>
              </a:rPr>
              <a:t>The History of Aviation</a:t>
            </a:r>
          </a:p>
          <a:p>
            <a:r>
              <a:rPr lang="en-US" b="1" dirty="0" smtClean="0">
                <a:solidFill>
                  <a:schemeClr val="accent1">
                    <a:lumMod val="50000"/>
                  </a:schemeClr>
                </a:solidFill>
              </a:rPr>
              <a:t>selected pieces I</a:t>
            </a:r>
            <a:endParaRPr lang="en-US" b="1" dirty="0">
              <a:solidFill>
                <a:schemeClr val="accent1">
                  <a:lumMod val="50000"/>
                </a:schemeClr>
              </a:solidFill>
            </a:endParaRPr>
          </a:p>
        </p:txBody>
      </p:sp>
    </p:spTree>
    <p:extLst>
      <p:ext uri="{BB962C8B-B14F-4D97-AF65-F5344CB8AC3E}">
        <p14:creationId xmlns:p14="http://schemas.microsoft.com/office/powerpoint/2010/main" val="889686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74638"/>
            <a:ext cx="8229600" cy="944562"/>
          </a:xfrm>
        </p:spPr>
        <p:txBody>
          <a:bodyPr/>
          <a:lstStyle/>
          <a:p>
            <a:pPr eaLnBrk="1" hangingPunct="1"/>
            <a:r>
              <a:rPr lang="en-US" altLang="pl-PL" sz="3600" smtClean="0"/>
              <a:t>Ancient Mythology</a:t>
            </a:r>
            <a:r>
              <a:rPr lang="pl-PL" altLang="pl-PL" sz="3600" smtClean="0"/>
              <a:t> – D</a:t>
            </a:r>
            <a:r>
              <a:rPr lang="en-US" altLang="pl-PL" sz="3600" smtClean="0"/>
              <a:t>a</a:t>
            </a:r>
            <a:r>
              <a:rPr lang="pl-PL" altLang="pl-PL" sz="3600" smtClean="0"/>
              <a:t>edal</a:t>
            </a:r>
            <a:r>
              <a:rPr lang="en-US" altLang="pl-PL" sz="3600" smtClean="0"/>
              <a:t>us &amp;</a:t>
            </a:r>
            <a:r>
              <a:rPr lang="pl-PL" altLang="pl-PL" sz="3600" smtClean="0"/>
              <a:t> I</a:t>
            </a:r>
            <a:r>
              <a:rPr lang="en-US" altLang="pl-PL" sz="3600" smtClean="0"/>
              <a:t>carus</a:t>
            </a:r>
            <a:endParaRPr lang="pl-PL" altLang="pl-PL" sz="3600" smtClean="0"/>
          </a:p>
        </p:txBody>
      </p:sp>
      <p:pic>
        <p:nvPicPr>
          <p:cNvPr id="5123" name="Picture 3" descr="Daedalus_und_Ikarus_MK188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3751263"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4"/>
          <p:cNvSpPr>
            <a:spLocks noChangeArrowheads="1"/>
          </p:cNvSpPr>
          <p:nvPr/>
        </p:nvSpPr>
        <p:spPr bwMode="auto">
          <a:xfrm>
            <a:off x="4067944" y="1371600"/>
            <a:ext cx="4896544"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spcBef>
                <a:spcPct val="20000"/>
              </a:spcBef>
            </a:pPr>
            <a:r>
              <a:rPr lang="en-GB" altLang="pl-PL" sz="2000" b="1" dirty="0">
                <a:solidFill>
                  <a:schemeClr val="tx2">
                    <a:lumMod val="75000"/>
                  </a:schemeClr>
                </a:solidFill>
                <a:latin typeface="+mn-lt"/>
              </a:rPr>
              <a:t>Icarus</a:t>
            </a:r>
            <a:r>
              <a:rPr lang="en-GB" altLang="pl-PL" sz="2000" dirty="0">
                <a:solidFill>
                  <a:schemeClr val="tx2">
                    <a:lumMod val="75000"/>
                  </a:schemeClr>
                </a:solidFill>
                <a:latin typeface="+mn-lt"/>
              </a:rPr>
              <a:t> (Greek: </a:t>
            </a:r>
            <a:r>
              <a:rPr lang="en-GB" altLang="pl-PL" sz="2000" dirty="0" err="1">
                <a:solidFill>
                  <a:schemeClr val="tx2">
                    <a:lumMod val="75000"/>
                  </a:schemeClr>
                </a:solidFill>
                <a:latin typeface="+mn-lt"/>
              </a:rPr>
              <a:t>Iκ</a:t>
            </a:r>
            <a:r>
              <a:rPr lang="en-GB" altLang="pl-PL" sz="2000" dirty="0">
                <a:solidFill>
                  <a:schemeClr val="tx2">
                    <a:lumMod val="75000"/>
                  </a:schemeClr>
                </a:solidFill>
                <a:latin typeface="+mn-lt"/>
              </a:rPr>
              <a:t>αρος, Latin: </a:t>
            </a:r>
            <a:r>
              <a:rPr lang="en-GB" altLang="pl-PL" sz="2000" i="1" dirty="0">
                <a:solidFill>
                  <a:schemeClr val="tx2">
                    <a:lumMod val="75000"/>
                  </a:schemeClr>
                </a:solidFill>
                <a:latin typeface="+mn-lt"/>
              </a:rPr>
              <a:t>Íkaros</a:t>
            </a:r>
            <a:r>
              <a:rPr lang="en-GB" altLang="pl-PL" sz="2000" dirty="0">
                <a:solidFill>
                  <a:schemeClr val="tx2">
                    <a:lumMod val="75000"/>
                  </a:schemeClr>
                </a:solidFill>
                <a:latin typeface="+mn-lt"/>
              </a:rPr>
              <a:t>, Etruscan: </a:t>
            </a:r>
            <a:r>
              <a:rPr lang="en-GB" altLang="pl-PL" sz="2000" i="1" dirty="0">
                <a:solidFill>
                  <a:schemeClr val="tx2">
                    <a:lumMod val="75000"/>
                  </a:schemeClr>
                </a:solidFill>
                <a:latin typeface="+mn-lt"/>
              </a:rPr>
              <a:t>Vicare</a:t>
            </a:r>
            <a:r>
              <a:rPr lang="en-GB" altLang="pl-PL" sz="2000" dirty="0">
                <a:solidFill>
                  <a:schemeClr val="tx2">
                    <a:lumMod val="75000"/>
                  </a:schemeClr>
                </a:solidFill>
                <a:latin typeface="+mn-lt"/>
              </a:rPr>
              <a:t>) is a character in Greek mythology. </a:t>
            </a:r>
          </a:p>
          <a:p>
            <a:pPr eaLnBrk="1" hangingPunct="1">
              <a:lnSpc>
                <a:spcPct val="90000"/>
              </a:lnSpc>
              <a:spcBef>
                <a:spcPct val="20000"/>
              </a:spcBef>
            </a:pPr>
            <a:r>
              <a:rPr lang="en-GB" altLang="pl-PL" sz="2000" dirty="0">
                <a:solidFill>
                  <a:schemeClr val="tx2">
                    <a:lumMod val="75000"/>
                  </a:schemeClr>
                </a:solidFill>
                <a:latin typeface="+mn-lt"/>
              </a:rPr>
              <a:t>Icarus' father, Daedalus, a talented and remarkable Athenian craftsman, attempted to escape from his exile in the place of Crete, where he and his son were imprisoned at the hands of King Minos, the king for whom he had built the Labyrinth to imprison the Minotaur (half man, half bull). Daedalus, the superior craftsman, was exiled because he gave Minos' daughter, Ariadne, a clew of string in order to help Theseus, the enemy of Minos, survive the Labyrinth and defeat the Minotaur. </a:t>
            </a:r>
          </a:p>
          <a:p>
            <a:pPr eaLnBrk="1" hangingPunct="1">
              <a:lnSpc>
                <a:spcPct val="90000"/>
              </a:lnSpc>
              <a:spcBef>
                <a:spcPct val="20000"/>
              </a:spcBef>
            </a:pPr>
            <a:r>
              <a:rPr lang="en-GB" altLang="pl-PL" sz="2000" dirty="0">
                <a:solidFill>
                  <a:schemeClr val="tx2">
                    <a:lumMod val="75000"/>
                  </a:schemeClr>
                </a:solidFill>
                <a:latin typeface="+mn-lt"/>
              </a:rPr>
              <a:t>Daedalus fashioned two pairs of wings out of wax and feathers for himself and his son</a:t>
            </a:r>
            <a:r>
              <a:rPr lang="pl-PL" altLang="pl-PL" sz="2000" dirty="0">
                <a:solidFill>
                  <a:schemeClr val="tx2">
                    <a:lumMod val="75000"/>
                  </a:schemeClr>
                </a:solidFill>
                <a:latin typeface="+mn-lt"/>
              </a:rPr>
              <a:t>. </a:t>
            </a:r>
            <a:endParaRPr lang="en-GB" altLang="pl-PL" sz="2000" dirty="0">
              <a:solidFill>
                <a:schemeClr val="tx2">
                  <a:lumMod val="75000"/>
                </a:schemeClr>
              </a:solidFill>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57200" y="274638"/>
            <a:ext cx="8229600" cy="868362"/>
          </a:xfrm>
        </p:spPr>
        <p:txBody>
          <a:bodyPr/>
          <a:lstStyle/>
          <a:p>
            <a:pPr eaLnBrk="1" hangingPunct="1"/>
            <a:r>
              <a:rPr lang="en-US" altLang="pl-PL" sz="3600" smtClean="0"/>
              <a:t>Ancient Mythology</a:t>
            </a:r>
            <a:r>
              <a:rPr lang="pl-PL" altLang="pl-PL" sz="3600" smtClean="0"/>
              <a:t> – D</a:t>
            </a:r>
            <a:r>
              <a:rPr lang="en-US" altLang="pl-PL" sz="3600" smtClean="0"/>
              <a:t>a</a:t>
            </a:r>
            <a:r>
              <a:rPr lang="pl-PL" altLang="pl-PL" sz="3600" smtClean="0"/>
              <a:t>edal</a:t>
            </a:r>
            <a:r>
              <a:rPr lang="en-US" altLang="pl-PL" sz="3600" smtClean="0"/>
              <a:t>us &amp;</a:t>
            </a:r>
            <a:r>
              <a:rPr lang="pl-PL" altLang="pl-PL" sz="3600" smtClean="0"/>
              <a:t> I</a:t>
            </a:r>
            <a:r>
              <a:rPr lang="en-US" altLang="pl-PL" sz="3600" smtClean="0"/>
              <a:t>carus</a:t>
            </a:r>
            <a:endParaRPr lang="en-GB" altLang="pl-PL" sz="3600" smtClean="0"/>
          </a:p>
        </p:txBody>
      </p:sp>
      <p:sp>
        <p:nvSpPr>
          <p:cNvPr id="6147" name="Rectangle 3"/>
          <p:cNvSpPr>
            <a:spLocks noGrp="1" noChangeArrowheads="1"/>
          </p:cNvSpPr>
          <p:nvPr>
            <p:ph idx="1"/>
          </p:nvPr>
        </p:nvSpPr>
        <p:spPr>
          <a:xfrm>
            <a:off x="4572000" y="1295400"/>
            <a:ext cx="4267200" cy="5105400"/>
          </a:xfrm>
        </p:spPr>
        <p:txBody>
          <a:bodyPr/>
          <a:lstStyle/>
          <a:p>
            <a:pPr marL="0" indent="0" eaLnBrk="1" hangingPunct="1">
              <a:buFontTx/>
              <a:buNone/>
            </a:pPr>
            <a:r>
              <a:rPr lang="en-GB" altLang="pl-PL" sz="2000" dirty="0" smtClean="0">
                <a:solidFill>
                  <a:schemeClr val="tx2">
                    <a:lumMod val="75000"/>
                  </a:schemeClr>
                </a:solidFill>
              </a:rPr>
              <a:t>Before they took off from the island, Daedalus warned his son not to fly too close to the sun, nor too close to the sea. Overcome by the giddiness that flying lent him, Icarus soared through the sky curiously, but in the process he came too close to the sun, which melted the wax. Icarus kept flapping his wings but soon realized that he had no feathers left and that he was only flapping his bare arms. And so, Icarus fell into the sea in the area which bears his name, the Icarian Sea near Icaria, an island southwest of Samos. </a:t>
            </a:r>
          </a:p>
        </p:txBody>
      </p:sp>
      <p:pic>
        <p:nvPicPr>
          <p:cNvPr id="6148" name="Picture 4" descr="Landon-IcarusandDaedal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 y="1219200"/>
            <a:ext cx="4162425"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52400"/>
            <a:ext cx="8458200" cy="792163"/>
          </a:xfrm>
        </p:spPr>
        <p:txBody>
          <a:bodyPr/>
          <a:lstStyle/>
          <a:p>
            <a:pPr eaLnBrk="1" hangingPunct="1"/>
            <a:r>
              <a:rPr lang="en-US" altLang="pl-PL" sz="4000" dirty="0" smtClean="0"/>
              <a:t>The Aviation History</a:t>
            </a:r>
            <a:r>
              <a:rPr lang="pl-PL" altLang="pl-PL" sz="4000" dirty="0" smtClean="0"/>
              <a:t> – </a:t>
            </a:r>
            <a:r>
              <a:rPr lang="en-US" altLang="pl-PL" sz="4000" dirty="0" smtClean="0"/>
              <a:t>the Beginnings</a:t>
            </a:r>
            <a:r>
              <a:rPr lang="pl-PL" altLang="pl-PL" sz="4000" dirty="0" smtClean="0"/>
              <a:t> ?</a:t>
            </a:r>
          </a:p>
        </p:txBody>
      </p:sp>
      <p:sp>
        <p:nvSpPr>
          <p:cNvPr id="7171" name="Rectangle 3"/>
          <p:cNvSpPr>
            <a:spLocks noGrp="1" noChangeArrowheads="1"/>
          </p:cNvSpPr>
          <p:nvPr>
            <p:ph idx="1"/>
          </p:nvPr>
        </p:nvSpPr>
        <p:spPr>
          <a:xfrm>
            <a:off x="457200" y="908050"/>
            <a:ext cx="8229600" cy="5761038"/>
          </a:xfrm>
        </p:spPr>
        <p:txBody>
          <a:bodyPr/>
          <a:lstStyle/>
          <a:p>
            <a:pPr eaLnBrk="1" hangingPunct="1">
              <a:lnSpc>
                <a:spcPct val="80000"/>
              </a:lnSpc>
            </a:pPr>
            <a:r>
              <a:rPr lang="en-GB" altLang="pl-PL" sz="2400" smtClean="0"/>
              <a:t>First notes about “flying people” are from legends of Ancient China from 2200 BC This is the legend about flying emperor Chun.</a:t>
            </a:r>
          </a:p>
          <a:p>
            <a:pPr eaLnBrk="1" hangingPunct="1">
              <a:lnSpc>
                <a:spcPct val="80000"/>
              </a:lnSpc>
            </a:pPr>
            <a:r>
              <a:rPr lang="en-GB" altLang="pl-PL" sz="2400" smtClean="0"/>
              <a:t>About 1000 BC brief note about flying people Ki - Kuang. In the same time in ancient India story about flying horse of  King Vikramaditya. In ancient Greece the legend about great designer Deadelus and his son Icarus</a:t>
            </a:r>
          </a:p>
          <a:p>
            <a:pPr eaLnBrk="1" hangingPunct="1">
              <a:lnSpc>
                <a:spcPct val="80000"/>
              </a:lnSpc>
            </a:pPr>
            <a:r>
              <a:rPr lang="en-GB" altLang="pl-PL" sz="2400" smtClean="0"/>
              <a:t>About 500 BC Chinese Kung - Chutse has built (probably) kite and he has flight by use it. </a:t>
            </a:r>
          </a:p>
          <a:p>
            <a:pPr eaLnBrk="1" hangingPunct="1">
              <a:lnSpc>
                <a:spcPct val="80000"/>
              </a:lnSpc>
            </a:pPr>
            <a:r>
              <a:rPr lang="en-GB" altLang="pl-PL" sz="2400" smtClean="0"/>
              <a:t>100 years later Archytas of Tarentum </a:t>
            </a:r>
            <a:r>
              <a:rPr lang="en-US" altLang="pl-PL" sz="2400" smtClean="0"/>
              <a:t>was reputed to have designed and built the first artificial, self-propelled flying device, a bird-shaped model propelled by a jet of what was probably steam. It probably has flown some 200 meters. This machine, which its inventor called The Pigeon, may have been suspended on a wire or pivot for its flight.</a:t>
            </a:r>
            <a:r>
              <a:rPr lang="en-GB" altLang="pl-PL" sz="2400" smtClean="0"/>
              <a:t> </a:t>
            </a:r>
          </a:p>
          <a:p>
            <a:pPr eaLnBrk="1" hangingPunct="1">
              <a:lnSpc>
                <a:spcPct val="80000"/>
              </a:lnSpc>
            </a:pPr>
            <a:r>
              <a:rPr lang="en-GB" altLang="pl-PL" sz="2400" smtClean="0"/>
              <a:t>150 years later Archimedes of Syracuse discovered the buoyancy formula, known next as Archimedes’ principle.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625" y="3860800"/>
            <a:ext cx="3311525"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Rectangle 2"/>
          <p:cNvSpPr>
            <a:spLocks noGrp="1" noChangeArrowheads="1"/>
          </p:cNvSpPr>
          <p:nvPr>
            <p:ph type="title"/>
          </p:nvPr>
        </p:nvSpPr>
        <p:spPr>
          <a:xfrm>
            <a:off x="107950" y="115888"/>
            <a:ext cx="4752975" cy="1143000"/>
          </a:xfrm>
        </p:spPr>
        <p:txBody>
          <a:bodyPr>
            <a:normAutofit/>
          </a:bodyPr>
          <a:lstStyle/>
          <a:p>
            <a:pPr eaLnBrk="1" hangingPunct="1"/>
            <a:r>
              <a:rPr lang="en-GB" altLang="pl-PL" sz="3600" dirty="0" smtClean="0"/>
              <a:t>History – the Beginnings</a:t>
            </a:r>
          </a:p>
        </p:txBody>
      </p:sp>
      <p:sp>
        <p:nvSpPr>
          <p:cNvPr id="8196" name="Rectangle 3"/>
          <p:cNvSpPr>
            <a:spLocks noGrp="1" noChangeArrowheads="1"/>
          </p:cNvSpPr>
          <p:nvPr>
            <p:ph idx="1"/>
          </p:nvPr>
        </p:nvSpPr>
        <p:spPr>
          <a:xfrm>
            <a:off x="0" y="1524000"/>
            <a:ext cx="5105400" cy="4876800"/>
          </a:xfrm>
        </p:spPr>
        <p:txBody>
          <a:bodyPr/>
          <a:lstStyle/>
          <a:p>
            <a:pPr eaLnBrk="1" hangingPunct="1">
              <a:lnSpc>
                <a:spcPct val="90000"/>
              </a:lnSpc>
            </a:pPr>
            <a:r>
              <a:rPr lang="en-GB" altLang="pl-PL" sz="2800" dirty="0" smtClean="0"/>
              <a:t>Just about 1500 Leonardo da Vinci has developed his first designs of flying objects: balloons, aircraft, helicopter and parachute. In the same time Chinese Wan Hu has performed the first test flight by use 47 powder rockets – flight has failed</a:t>
            </a:r>
          </a:p>
          <a:p>
            <a:pPr eaLnBrk="1" hangingPunct="1">
              <a:lnSpc>
                <a:spcPct val="90000"/>
              </a:lnSpc>
            </a:pPr>
            <a:r>
              <a:rPr lang="en-US" altLang="pl-PL" sz="2800" dirty="0" smtClean="0"/>
              <a:t>In </a:t>
            </a:r>
            <a:r>
              <a:rPr lang="pl-PL" altLang="pl-PL" sz="2800" dirty="0" smtClean="0"/>
              <a:t>1617 </a:t>
            </a:r>
            <a:r>
              <a:rPr lang="en-US" altLang="pl-PL" sz="2800" dirty="0" smtClean="0"/>
              <a:t>first parachute project designed by</a:t>
            </a:r>
            <a:r>
              <a:rPr lang="pl-PL" altLang="pl-PL" sz="2800" dirty="0" smtClean="0"/>
              <a:t> Fausto </a:t>
            </a:r>
            <a:r>
              <a:rPr lang="pl-PL" altLang="pl-PL" sz="2800" dirty="0" err="1" smtClean="0"/>
              <a:t>Veranzio</a:t>
            </a:r>
            <a:r>
              <a:rPr lang="pl-PL" altLang="pl-PL" sz="2800" dirty="0" smtClean="0"/>
              <a:t>.</a:t>
            </a:r>
            <a:endParaRPr lang="pl-PL" altLang="pl-PL" dirty="0" smtClean="0"/>
          </a:p>
        </p:txBody>
      </p:sp>
      <p:pic>
        <p:nvPicPr>
          <p:cNvPr id="8197" name="Picture 4" descr="konst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725" y="404813"/>
            <a:ext cx="369252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5" descr="veranzio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3800" y="404813"/>
            <a:ext cx="4081463" cy="619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Prostokąt 1"/>
          <p:cNvSpPr/>
          <p:nvPr/>
        </p:nvSpPr>
        <p:spPr>
          <a:xfrm>
            <a:off x="7164387" y="4653136"/>
            <a:ext cx="1820863" cy="4320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8437"/>
                                        </p:tgtEl>
                                        <p:attrNameLst>
                                          <p:attrName>style.visibility</p:attrName>
                                        </p:attrNameLst>
                                      </p:cBhvr>
                                      <p:to>
                                        <p:strVal val="visible"/>
                                      </p:to>
                                    </p:set>
                                  </p:childTnLst>
                                </p:cTn>
                              </p:par>
                              <p:par>
                                <p:cTn id="7" presetID="1" presetClass="entr" presetSubtype="0" fill="hold" nodeType="withEffect">
                                  <p:stCondLst>
                                    <p:cond delay="500"/>
                                  </p:stCondLst>
                                  <p:childTnLst>
                                    <p:set>
                                      <p:cBhvr>
                                        <p:cTn id="8" dur="1" fill="hold">
                                          <p:stCondLst>
                                            <p:cond delay="0"/>
                                          </p:stCondLst>
                                        </p:cTn>
                                        <p:tgtEl>
                                          <p:spTgt spid="819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981075"/>
            <a:ext cx="8137525" cy="372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5"/>
          <p:cNvSpPr txBox="1">
            <a:spLocks noChangeArrowheads="1"/>
          </p:cNvSpPr>
          <p:nvPr/>
        </p:nvSpPr>
        <p:spPr bwMode="auto">
          <a:xfrm>
            <a:off x="1041400" y="5321300"/>
            <a:ext cx="6991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b="1" dirty="0">
                <a:solidFill>
                  <a:schemeClr val="tx2">
                    <a:lumMod val="75000"/>
                  </a:schemeClr>
                </a:solidFill>
              </a:rPr>
              <a:t>Otto Lilienthal’s glider 1894  (National Air and Space Museum)</a:t>
            </a:r>
            <a:r>
              <a:rPr lang="pl-PL" altLang="pl-PL" dirty="0">
                <a:solidFill>
                  <a:schemeClr val="tx2">
                    <a:lumMod val="75000"/>
                  </a:schemeClr>
                </a:solidFill>
              </a:rPr>
              <a:t> </a:t>
            </a:r>
          </a:p>
        </p:txBody>
      </p:sp>
      <p:sp>
        <p:nvSpPr>
          <p:cNvPr id="2" name="Tytuł 1"/>
          <p:cNvSpPr>
            <a:spLocks noGrp="1"/>
          </p:cNvSpPr>
          <p:nvPr>
            <p:ph type="title"/>
          </p:nvPr>
        </p:nvSpPr>
        <p:spPr>
          <a:xfrm>
            <a:off x="457200" y="274638"/>
            <a:ext cx="8229600" cy="706437"/>
          </a:xfrm>
        </p:spPr>
        <p:txBody>
          <a:bodyPr>
            <a:normAutofit fontScale="90000"/>
          </a:bodyPr>
          <a:lstStyle/>
          <a:p>
            <a:r>
              <a:rPr lang="en-US" dirty="0" smtClean="0"/>
              <a:t>Pioneer’s gliders</a:t>
            </a:r>
            <a:endParaRPr lang="pl-PL"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8" y="981075"/>
            <a:ext cx="7473827" cy="5397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5"/>
          <p:cNvSpPr txBox="1">
            <a:spLocks noChangeArrowheads="1"/>
          </p:cNvSpPr>
          <p:nvPr/>
        </p:nvSpPr>
        <p:spPr bwMode="auto">
          <a:xfrm>
            <a:off x="936625" y="6412580"/>
            <a:ext cx="72707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b="1" dirty="0">
                <a:solidFill>
                  <a:schemeClr val="tx2">
                    <a:lumMod val="75000"/>
                  </a:schemeClr>
                </a:solidFill>
              </a:rPr>
              <a:t>Octave Chanute’s glider </a:t>
            </a:r>
            <a:r>
              <a:rPr lang="pl-PL" altLang="pl-PL" b="1" dirty="0">
                <a:solidFill>
                  <a:schemeClr val="tx2">
                    <a:lumMod val="75000"/>
                  </a:schemeClr>
                </a:solidFill>
              </a:rPr>
              <a:t>- </a:t>
            </a:r>
            <a:r>
              <a:rPr lang="en-US" altLang="pl-PL" b="1" dirty="0">
                <a:solidFill>
                  <a:schemeClr val="tx2">
                    <a:lumMod val="75000"/>
                  </a:schemeClr>
                </a:solidFill>
              </a:rPr>
              <a:t>1896</a:t>
            </a:r>
            <a:r>
              <a:rPr lang="pl-PL" altLang="pl-PL" dirty="0">
                <a:solidFill>
                  <a:schemeClr val="tx2">
                    <a:lumMod val="75000"/>
                  </a:schemeClr>
                </a:solidFill>
              </a:rPr>
              <a:t> </a:t>
            </a:r>
            <a:r>
              <a:rPr lang="en-US" altLang="pl-PL" b="1" dirty="0">
                <a:solidFill>
                  <a:schemeClr val="tx2">
                    <a:lumMod val="75000"/>
                  </a:schemeClr>
                </a:solidFill>
              </a:rPr>
              <a:t>(National Air and Space Museum)</a:t>
            </a:r>
            <a:r>
              <a:rPr lang="pl-PL" altLang="pl-PL" dirty="0">
                <a:solidFill>
                  <a:schemeClr val="tx2">
                    <a:lumMod val="75000"/>
                  </a:schemeClr>
                </a:solidFill>
              </a:rPr>
              <a:t> </a:t>
            </a:r>
          </a:p>
        </p:txBody>
      </p:sp>
      <p:sp>
        <p:nvSpPr>
          <p:cNvPr id="4" name="Tytuł 1"/>
          <p:cNvSpPr txBox="1">
            <a:spLocks/>
          </p:cNvSpPr>
          <p:nvPr/>
        </p:nvSpPr>
        <p:spPr>
          <a:xfrm>
            <a:off x="457200" y="274638"/>
            <a:ext cx="8229600" cy="706437"/>
          </a:xfrm>
          <a:prstGeom prst="rect">
            <a:avLst/>
          </a:prstGeom>
        </p:spPr>
        <p:txBody>
          <a:bodyP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smtClean="0"/>
              <a:t>Pioneer’s gliders</a:t>
            </a:r>
            <a:endParaRPr lang="pl-PL"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792162"/>
          </a:xfrm>
        </p:spPr>
        <p:txBody>
          <a:bodyPr/>
          <a:lstStyle/>
          <a:p>
            <a:pPr eaLnBrk="1" hangingPunct="1"/>
            <a:r>
              <a:rPr lang="pl-PL" altLang="pl-PL" smtClean="0"/>
              <a:t>Clement Ader (1841-1926)</a:t>
            </a:r>
          </a:p>
        </p:txBody>
      </p:sp>
      <p:pic>
        <p:nvPicPr>
          <p:cNvPr id="11267" name="Picture 3" descr="Clement_ader,_189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1892300" cy="289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eole_side1_7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2057400"/>
            <a:ext cx="5943600" cy="393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eole_side2_75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2057400"/>
            <a:ext cx="5943600" cy="393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0" name="Text Box 6"/>
          <p:cNvSpPr txBox="1">
            <a:spLocks noChangeArrowheads="1"/>
          </p:cNvSpPr>
          <p:nvPr/>
        </p:nvSpPr>
        <p:spPr bwMode="auto">
          <a:xfrm>
            <a:off x="2743200" y="6172200"/>
            <a:ext cx="49164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2000" b="1" dirty="0" err="1">
                <a:solidFill>
                  <a:schemeClr val="tx2">
                    <a:lumMod val="75000"/>
                  </a:schemeClr>
                </a:solidFill>
              </a:rPr>
              <a:t>Eole</a:t>
            </a:r>
            <a:r>
              <a:rPr lang="pl-PL" altLang="pl-PL" sz="2000" b="1" dirty="0">
                <a:solidFill>
                  <a:schemeClr val="tx2">
                    <a:lumMod val="75000"/>
                  </a:schemeClr>
                </a:solidFill>
              </a:rPr>
              <a:t> (</a:t>
            </a:r>
            <a:r>
              <a:rPr lang="en-US" altLang="pl-PL" sz="2000" b="1" dirty="0">
                <a:solidFill>
                  <a:schemeClr val="tx2">
                    <a:lumMod val="75000"/>
                  </a:schemeClr>
                </a:solidFill>
              </a:rPr>
              <a:t>Bat</a:t>
            </a:r>
            <a:r>
              <a:rPr lang="pl-PL" altLang="pl-PL" sz="2000" b="1" dirty="0">
                <a:solidFill>
                  <a:schemeClr val="tx2">
                    <a:lumMod val="75000"/>
                  </a:schemeClr>
                </a:solidFill>
              </a:rPr>
              <a:t>) – </a:t>
            </a:r>
            <a:r>
              <a:rPr lang="en-US" altLang="pl-PL" sz="2000" b="1" dirty="0">
                <a:solidFill>
                  <a:schemeClr val="tx2">
                    <a:lumMod val="75000"/>
                  </a:schemeClr>
                </a:solidFill>
              </a:rPr>
              <a:t>first flight</a:t>
            </a:r>
            <a:r>
              <a:rPr lang="pl-PL" altLang="pl-PL" sz="2000" b="1" dirty="0">
                <a:solidFill>
                  <a:schemeClr val="tx2">
                    <a:lumMod val="75000"/>
                  </a:schemeClr>
                </a:solidFill>
              </a:rPr>
              <a:t> 9 X 1890 – 50m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94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228600"/>
            <a:ext cx="8229600" cy="838200"/>
          </a:xfrm>
        </p:spPr>
        <p:txBody>
          <a:bodyPr/>
          <a:lstStyle/>
          <a:p>
            <a:pPr eaLnBrk="1" hangingPunct="1"/>
            <a:r>
              <a:rPr lang="pl-PL" altLang="pl-PL" smtClean="0"/>
              <a:t>Clement Ader (1841-1926)</a:t>
            </a:r>
          </a:p>
        </p:txBody>
      </p:sp>
      <p:pic>
        <p:nvPicPr>
          <p:cNvPr id="12291" name="Picture 3" descr="eole_patent_1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8191500" cy="552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228600" y="3886200"/>
            <a:ext cx="3886200" cy="1524000"/>
          </a:xfrm>
        </p:spPr>
        <p:txBody>
          <a:bodyPr/>
          <a:lstStyle/>
          <a:p>
            <a:pPr eaLnBrk="1" hangingPunct="1"/>
            <a:r>
              <a:rPr lang="pl-PL" altLang="pl-PL" smtClean="0"/>
              <a:t>Clement Ader</a:t>
            </a:r>
            <a:br>
              <a:rPr lang="pl-PL" altLang="pl-PL" smtClean="0"/>
            </a:br>
            <a:r>
              <a:rPr lang="pl-PL" altLang="pl-PL" smtClean="0"/>
              <a:t> (1841-1926)</a:t>
            </a:r>
          </a:p>
        </p:txBody>
      </p:sp>
      <p:pic>
        <p:nvPicPr>
          <p:cNvPr id="13315" name="Picture 4" descr="eole_gravure_1891_5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38800" cy="300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3" descr="eole_skeleton_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94200" y="2925763"/>
            <a:ext cx="4749800"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6"/>
          <p:cNvSpPr txBox="1">
            <a:spLocks noChangeArrowheads="1"/>
          </p:cNvSpPr>
          <p:nvPr/>
        </p:nvSpPr>
        <p:spPr bwMode="auto">
          <a:xfrm>
            <a:off x="6156325" y="1179513"/>
            <a:ext cx="21494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2400" b="1" dirty="0">
                <a:solidFill>
                  <a:schemeClr val="tx2">
                    <a:lumMod val="75000"/>
                  </a:schemeClr>
                </a:solidFill>
              </a:rPr>
              <a:t>EOLE - 1890</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715962"/>
          </a:xfrm>
        </p:spPr>
        <p:txBody>
          <a:bodyPr>
            <a:normAutofit fontScale="90000"/>
          </a:bodyPr>
          <a:lstStyle/>
          <a:p>
            <a:pPr eaLnBrk="1" hangingPunct="1"/>
            <a:r>
              <a:rPr lang="pl-PL" altLang="pl-PL" smtClean="0"/>
              <a:t>Clement Ader – Avion III</a:t>
            </a:r>
          </a:p>
        </p:txBody>
      </p:sp>
      <p:pic>
        <p:nvPicPr>
          <p:cNvPr id="14339" name="Picture 3" descr="Avion_III_200507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3927475" cy="527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descr="avion_1895_5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9200" y="1981200"/>
            <a:ext cx="5384800"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Text Box 5"/>
          <p:cNvSpPr txBox="1">
            <a:spLocks noChangeArrowheads="1"/>
          </p:cNvSpPr>
          <p:nvPr/>
        </p:nvSpPr>
        <p:spPr bwMode="auto">
          <a:xfrm>
            <a:off x="4495800" y="5943600"/>
            <a:ext cx="40322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dirty="0">
                <a:solidFill>
                  <a:schemeClr val="tx2">
                    <a:lumMod val="75000"/>
                  </a:schemeClr>
                </a:solidFill>
              </a:rPr>
              <a:t>Exhibition</a:t>
            </a:r>
            <a:r>
              <a:rPr lang="pl-PL" altLang="pl-PL" dirty="0">
                <a:solidFill>
                  <a:schemeClr val="tx2">
                    <a:lumMod val="75000"/>
                  </a:schemeClr>
                </a:solidFill>
              </a:rPr>
              <a:t> – 1895</a:t>
            </a:r>
          </a:p>
          <a:p>
            <a:pPr eaLnBrk="1" hangingPunct="1"/>
            <a:r>
              <a:rPr lang="en-US" altLang="pl-PL" dirty="0">
                <a:solidFill>
                  <a:schemeClr val="tx2">
                    <a:lumMod val="75000"/>
                  </a:schemeClr>
                </a:solidFill>
              </a:rPr>
              <a:t>first</a:t>
            </a:r>
            <a:r>
              <a:rPr lang="pl-PL" altLang="pl-PL" dirty="0">
                <a:solidFill>
                  <a:schemeClr val="tx2">
                    <a:lumMod val="75000"/>
                  </a:schemeClr>
                </a:solidFill>
              </a:rPr>
              <a:t> (</a:t>
            </a:r>
            <a:r>
              <a:rPr lang="en-US" altLang="pl-PL" dirty="0">
                <a:solidFill>
                  <a:schemeClr val="tx2">
                    <a:lumMod val="75000"/>
                  </a:schemeClr>
                </a:solidFill>
              </a:rPr>
              <a:t>only</a:t>
            </a:r>
            <a:r>
              <a:rPr lang="pl-PL" altLang="pl-PL" dirty="0">
                <a:solidFill>
                  <a:schemeClr val="tx2">
                    <a:lumMod val="75000"/>
                  </a:schemeClr>
                </a:solidFill>
              </a:rPr>
              <a:t>)</a:t>
            </a:r>
            <a:r>
              <a:rPr lang="en-US" altLang="pl-PL" dirty="0">
                <a:solidFill>
                  <a:schemeClr val="tx2">
                    <a:lumMod val="75000"/>
                  </a:schemeClr>
                </a:solidFill>
              </a:rPr>
              <a:t> flight</a:t>
            </a:r>
            <a:r>
              <a:rPr lang="pl-PL" altLang="pl-PL" dirty="0">
                <a:solidFill>
                  <a:schemeClr val="tx2">
                    <a:lumMod val="75000"/>
                  </a:schemeClr>
                </a:solidFill>
              </a:rPr>
              <a:t> – 1897 (300m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026" descr="weisskopf_pl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0013" y="153988"/>
            <a:ext cx="3963987" cy="654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Text Box 1028"/>
          <p:cNvSpPr txBox="1">
            <a:spLocks noChangeArrowheads="1"/>
          </p:cNvSpPr>
          <p:nvPr/>
        </p:nvSpPr>
        <p:spPr bwMode="auto">
          <a:xfrm>
            <a:off x="0" y="228600"/>
            <a:ext cx="4953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pl-PL" altLang="pl-PL" sz="2400" b="1">
                <a:solidFill>
                  <a:schemeClr val="tx2">
                    <a:lumMod val="75000"/>
                  </a:schemeClr>
                </a:solidFill>
              </a:rPr>
              <a:t>Gustav Whitehead – Weisskopf </a:t>
            </a:r>
          </a:p>
          <a:p>
            <a:pPr algn="ctr" eaLnBrk="1" hangingPunct="1"/>
            <a:r>
              <a:rPr lang="pl-PL" altLang="pl-PL" sz="2400" b="1">
                <a:solidFill>
                  <a:schemeClr val="tx2">
                    <a:lumMod val="75000"/>
                  </a:schemeClr>
                </a:solidFill>
              </a:rPr>
              <a:t>(1874-1927)</a:t>
            </a:r>
            <a:endParaRPr lang="en-GB" altLang="pl-PL" sz="2400" b="1">
              <a:solidFill>
                <a:schemeClr val="tx2">
                  <a:lumMod val="75000"/>
                </a:schemeClr>
              </a:solidFill>
            </a:endParaRPr>
          </a:p>
        </p:txBody>
      </p:sp>
      <p:pic>
        <p:nvPicPr>
          <p:cNvPr id="15364" name="Picture 1029" descr="photo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19200"/>
            <a:ext cx="3273425" cy="5233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74638"/>
            <a:ext cx="8229600" cy="792162"/>
          </a:xfrm>
        </p:spPr>
        <p:txBody>
          <a:bodyPr>
            <a:normAutofit fontScale="90000"/>
          </a:bodyPr>
          <a:lstStyle/>
          <a:p>
            <a:pPr eaLnBrk="1" hangingPunct="1"/>
            <a:r>
              <a:rPr lang="pl-PL" altLang="pl-PL" sz="2400" b="1" smtClean="0"/>
              <a:t>Gustav Whitehead – Weisskopf </a:t>
            </a:r>
            <a:br>
              <a:rPr lang="pl-PL" altLang="pl-PL" sz="2400" b="1" smtClean="0"/>
            </a:br>
            <a:r>
              <a:rPr lang="pl-PL" altLang="pl-PL" sz="2400" b="1" smtClean="0"/>
              <a:t>(1874-1927)</a:t>
            </a:r>
          </a:p>
        </p:txBody>
      </p:sp>
      <p:pic>
        <p:nvPicPr>
          <p:cNvPr id="16387" name="Picture 3" descr="photo0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295400"/>
            <a:ext cx="5995988" cy="471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868362"/>
          </a:xfrm>
        </p:spPr>
        <p:txBody>
          <a:bodyPr/>
          <a:lstStyle/>
          <a:p>
            <a:pPr eaLnBrk="1" hangingPunct="1"/>
            <a:r>
              <a:rPr lang="pl-PL" altLang="pl-PL" sz="2400" b="1" smtClean="0"/>
              <a:t>Gustav Whitehead – Weisskopf </a:t>
            </a:r>
            <a:br>
              <a:rPr lang="pl-PL" altLang="pl-PL" sz="2400" b="1" smtClean="0"/>
            </a:br>
            <a:r>
              <a:rPr lang="pl-PL" altLang="pl-PL" sz="2400" b="1" smtClean="0"/>
              <a:t>(1874-1927)</a:t>
            </a:r>
          </a:p>
        </p:txBody>
      </p:sp>
      <p:pic>
        <p:nvPicPr>
          <p:cNvPr id="17411" name="Picture 3" descr="photo0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187450"/>
            <a:ext cx="7086600"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pl-PL" altLang="pl-PL" smtClean="0"/>
              <a:t>Wright</a:t>
            </a:r>
            <a:r>
              <a:rPr lang="en-US" altLang="pl-PL" smtClean="0"/>
              <a:t> Brothers</a:t>
            </a:r>
            <a:endParaRPr lang="pl-PL" altLang="pl-PL" smtClean="0"/>
          </a:p>
        </p:txBody>
      </p:sp>
      <p:pic>
        <p:nvPicPr>
          <p:cNvPr id="18435" name="Picture 3" descr="bracia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524000"/>
            <a:ext cx="2125663" cy="423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bracia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24000"/>
            <a:ext cx="2046288" cy="417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5"/>
          <p:cNvSpPr txBox="1">
            <a:spLocks noChangeArrowheads="1"/>
          </p:cNvSpPr>
          <p:nvPr/>
        </p:nvSpPr>
        <p:spPr bwMode="auto">
          <a:xfrm>
            <a:off x="2362200" y="5867400"/>
            <a:ext cx="41862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2400" dirty="0" err="1">
                <a:solidFill>
                  <a:schemeClr val="tx2">
                    <a:lumMod val="75000"/>
                  </a:schemeClr>
                </a:solidFill>
              </a:rPr>
              <a:t>Orville</a:t>
            </a:r>
            <a:r>
              <a:rPr lang="pl-PL" altLang="pl-PL" sz="2400" dirty="0">
                <a:solidFill>
                  <a:schemeClr val="tx2">
                    <a:lumMod val="75000"/>
                  </a:schemeClr>
                </a:solidFill>
              </a:rPr>
              <a:t>                           </a:t>
            </a:r>
            <a:r>
              <a:rPr lang="pl-PL" altLang="pl-PL" sz="2400" dirty="0" err="1">
                <a:solidFill>
                  <a:schemeClr val="tx2">
                    <a:lumMod val="75000"/>
                  </a:schemeClr>
                </a:solidFill>
              </a:rPr>
              <a:t>Wilbur</a:t>
            </a:r>
            <a:endParaRPr lang="pl-PL" altLang="pl-PL" sz="24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74638"/>
            <a:ext cx="8229600" cy="944562"/>
          </a:xfrm>
        </p:spPr>
        <p:txBody>
          <a:bodyPr>
            <a:normAutofit fontScale="90000"/>
          </a:bodyPr>
          <a:lstStyle/>
          <a:p>
            <a:pPr eaLnBrk="1" hangingPunct="1"/>
            <a:r>
              <a:rPr lang="pl-PL" altLang="pl-PL" sz="3600" b="1" smtClean="0"/>
              <a:t>Wright</a:t>
            </a:r>
            <a:r>
              <a:rPr lang="en-US" altLang="pl-PL" sz="3600" b="1" smtClean="0"/>
              <a:t> Brothers</a:t>
            </a:r>
            <a:r>
              <a:rPr lang="pl-PL" altLang="pl-PL" sz="3600" b="1" smtClean="0"/>
              <a:t> – </a:t>
            </a:r>
            <a:r>
              <a:rPr lang="en-US" altLang="pl-PL" sz="3600" b="1" smtClean="0"/>
              <a:t>first flight</a:t>
            </a:r>
            <a:r>
              <a:rPr lang="pl-PL" altLang="pl-PL" sz="3600" b="1" smtClean="0"/>
              <a:t>:</a:t>
            </a:r>
            <a:br>
              <a:rPr lang="pl-PL" altLang="pl-PL" sz="3600" b="1" smtClean="0"/>
            </a:br>
            <a:r>
              <a:rPr lang="pl-PL" altLang="pl-PL" sz="3600" b="1" smtClean="0"/>
              <a:t>17 </a:t>
            </a:r>
            <a:r>
              <a:rPr lang="en-US" altLang="pl-PL" sz="3600" b="1" smtClean="0"/>
              <a:t>December</a:t>
            </a:r>
            <a:r>
              <a:rPr lang="pl-PL" altLang="pl-PL" sz="3600" b="1" smtClean="0"/>
              <a:t> 1903</a:t>
            </a:r>
          </a:p>
        </p:txBody>
      </p:sp>
      <p:pic>
        <p:nvPicPr>
          <p:cNvPr id="19459" name="Picture 3" descr="Wrightflye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10991"/>
            <a:ext cx="9144000" cy="545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404813"/>
            <a:ext cx="7777162" cy="528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3" name="Text Box 5"/>
          <p:cNvSpPr txBox="1">
            <a:spLocks noChangeArrowheads="1"/>
          </p:cNvSpPr>
          <p:nvPr/>
        </p:nvSpPr>
        <p:spPr bwMode="auto">
          <a:xfrm>
            <a:off x="2699792" y="6021388"/>
            <a:ext cx="3448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dirty="0">
                <a:solidFill>
                  <a:schemeClr val="tx2">
                    <a:lumMod val="75000"/>
                  </a:schemeClr>
                </a:solidFill>
              </a:rPr>
              <a:t>Wright</a:t>
            </a:r>
            <a:r>
              <a:rPr lang="en-US" altLang="pl-PL" b="1" dirty="0">
                <a:solidFill>
                  <a:schemeClr val="tx2">
                    <a:lumMod val="75000"/>
                  </a:schemeClr>
                </a:solidFill>
              </a:rPr>
              <a:t> Brothers’ wind tunnel </a:t>
            </a:r>
            <a:r>
              <a:rPr lang="pl-PL" altLang="pl-PL" dirty="0">
                <a:solidFill>
                  <a:schemeClr val="tx2">
                    <a:lumMod val="75000"/>
                  </a:schemeClr>
                </a:solidFill>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descr="13_262-L10-S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6375" y="404813"/>
            <a:ext cx="6481763"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Text Box 5"/>
          <p:cNvSpPr txBox="1">
            <a:spLocks noChangeArrowheads="1"/>
          </p:cNvSpPr>
          <p:nvPr/>
        </p:nvSpPr>
        <p:spPr bwMode="auto">
          <a:xfrm>
            <a:off x="2561431" y="6095746"/>
            <a:ext cx="4311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dirty="0">
                <a:solidFill>
                  <a:schemeClr val="tx2">
                    <a:lumMod val="75000"/>
                  </a:schemeClr>
                </a:solidFill>
              </a:rPr>
              <a:t>Model</a:t>
            </a:r>
            <a:r>
              <a:rPr lang="en-US" altLang="pl-PL" dirty="0">
                <a:solidFill>
                  <a:schemeClr val="tx2">
                    <a:lumMod val="75000"/>
                  </a:schemeClr>
                </a:solidFill>
              </a:rPr>
              <a:t>s for wind tunnel – </a:t>
            </a:r>
            <a:r>
              <a:rPr lang="pl-PL" altLang="pl-PL" dirty="0">
                <a:solidFill>
                  <a:schemeClr val="tx2">
                    <a:lumMod val="75000"/>
                  </a:schemeClr>
                </a:solidFill>
              </a:rPr>
              <a:t>Wright</a:t>
            </a:r>
            <a:r>
              <a:rPr lang="en-US" altLang="pl-PL" dirty="0">
                <a:solidFill>
                  <a:schemeClr val="tx2">
                    <a:lumMod val="75000"/>
                  </a:schemeClr>
                </a:solidFill>
              </a:rPr>
              <a:t> Brothers</a:t>
            </a:r>
            <a:endParaRPr lang="pl-PL" altLang="pl-PL"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981075"/>
            <a:ext cx="8280400" cy="329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 Box 5"/>
          <p:cNvSpPr txBox="1">
            <a:spLocks noChangeArrowheads="1"/>
          </p:cNvSpPr>
          <p:nvPr/>
        </p:nvSpPr>
        <p:spPr bwMode="auto">
          <a:xfrm>
            <a:off x="2987675" y="4868863"/>
            <a:ext cx="3155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dirty="0">
                <a:solidFill>
                  <a:schemeClr val="tx2">
                    <a:lumMod val="75000"/>
                  </a:schemeClr>
                </a:solidFill>
              </a:rPr>
              <a:t>Wright</a:t>
            </a:r>
            <a:r>
              <a:rPr lang="en-US" altLang="pl-PL" dirty="0">
                <a:solidFill>
                  <a:schemeClr val="tx2">
                    <a:lumMod val="75000"/>
                  </a:schemeClr>
                </a:solidFill>
              </a:rPr>
              <a:t> Brothers’ glider</a:t>
            </a:r>
            <a:r>
              <a:rPr lang="pl-PL" altLang="pl-PL" dirty="0">
                <a:solidFill>
                  <a:schemeClr val="tx2">
                    <a:lumMod val="75000"/>
                  </a:schemeClr>
                </a:solidFill>
              </a:rPr>
              <a:t> - 1902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3554" name="Text Box 5"/>
          <p:cNvSpPr txBox="1">
            <a:spLocks noChangeArrowheads="1"/>
          </p:cNvSpPr>
          <p:nvPr/>
        </p:nvSpPr>
        <p:spPr bwMode="auto">
          <a:xfrm>
            <a:off x="2987675" y="5589588"/>
            <a:ext cx="31559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solidFill>
                  <a:schemeClr val="accent1"/>
                </a:solidFill>
              </a:rPr>
              <a:t>Wright</a:t>
            </a:r>
            <a:r>
              <a:rPr lang="en-US" altLang="pl-PL">
                <a:solidFill>
                  <a:schemeClr val="accent1"/>
                </a:solidFill>
              </a:rPr>
              <a:t> Brothers’ glider</a:t>
            </a:r>
            <a:r>
              <a:rPr lang="pl-PL" altLang="pl-PL">
                <a:solidFill>
                  <a:schemeClr val="accent1"/>
                </a:solidFill>
              </a:rPr>
              <a:t> - 2003</a:t>
            </a:r>
          </a:p>
        </p:txBody>
      </p:sp>
      <p:pic>
        <p:nvPicPr>
          <p:cNvPr id="7174" name="3.avi">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4"/>
          <a:srcRect/>
          <a:stretch>
            <a:fillRect/>
          </a:stretch>
        </p:blipFill>
        <p:spPr bwMode="auto">
          <a:xfrm>
            <a:off x="2700338" y="1484313"/>
            <a:ext cx="3887787" cy="2916237"/>
          </a:xfrm>
          <a:prstGeom prst="rect">
            <a:avLst/>
          </a:prstGeom>
          <a:noFill/>
          <a:ln>
            <a:noFill/>
          </a:ln>
          <a:effectLst>
            <a:softEdge rad="3175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174"/>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7174"/>
                                        </p:tgtEl>
                                      </p:cBhvr>
                                    </p:cmd>
                                  </p:childTnLst>
                                </p:cTn>
                              </p:par>
                            </p:childTnLst>
                          </p:cTn>
                        </p:par>
                      </p:childTnLst>
                    </p:cTn>
                  </p:par>
                </p:childTnLst>
              </p:cTn>
              <p:nextCondLst>
                <p:cond evt="onClick" delay="0">
                  <p:tgtEl>
                    <p:spTgt spid="7174"/>
                  </p:tgtEl>
                </p:cond>
              </p:nextCondLst>
            </p:seq>
            <p:video>
              <p:cMediaNode>
                <p:cTn id="7" fill="hold" display="0">
                  <p:stCondLst>
                    <p:cond delay="indefinite"/>
                  </p:stCondLst>
                  <p:endCondLst>
                    <p:cond evt="onNext" delay="0">
                      <p:tgtEl>
                        <p:sldTgt/>
                      </p:tgtEl>
                    </p:cond>
                    <p:cond evt="onPrev" delay="0">
                      <p:tgtEl>
                        <p:sldTgt/>
                      </p:tgtEl>
                    </p:cond>
                  </p:endCondLst>
                </p:cTn>
                <p:tgtEl>
                  <p:spTgt spid="7174"/>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052513"/>
            <a:ext cx="8569325"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Text Box 5"/>
          <p:cNvSpPr txBox="1">
            <a:spLocks noChangeArrowheads="1"/>
          </p:cNvSpPr>
          <p:nvPr/>
        </p:nvSpPr>
        <p:spPr bwMode="auto">
          <a:xfrm>
            <a:off x="539750" y="5084763"/>
            <a:ext cx="8070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b="1" dirty="0">
                <a:solidFill>
                  <a:schemeClr val="tx2">
                    <a:lumMod val="75000"/>
                  </a:schemeClr>
                </a:solidFill>
              </a:rPr>
              <a:t>The Wright 1903 Flyer, Ready for a Flight Attempt on December 14, 1903</a:t>
            </a:r>
            <a:r>
              <a:rPr lang="pl-PL" altLang="pl-PL" dirty="0">
                <a:solidFill>
                  <a:schemeClr val="tx2">
                    <a:lumMod val="75000"/>
                  </a:schemeClr>
                </a:solidFill>
              </a:rPr>
              <a:t>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908050"/>
            <a:ext cx="8424863" cy="366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 Box 5"/>
          <p:cNvSpPr txBox="1">
            <a:spLocks noChangeArrowheads="1"/>
          </p:cNvSpPr>
          <p:nvPr/>
        </p:nvSpPr>
        <p:spPr bwMode="auto">
          <a:xfrm>
            <a:off x="250825" y="5229225"/>
            <a:ext cx="86423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b="1" dirty="0">
                <a:solidFill>
                  <a:schemeClr val="tx2">
                    <a:lumMod val="75000"/>
                  </a:schemeClr>
                </a:solidFill>
              </a:rPr>
              <a:t>The Wright 1903 Flyer, Damaged After its Fourth Flight on December 17, 1903</a:t>
            </a:r>
            <a:r>
              <a:rPr lang="pl-PL" altLang="pl-PL" dirty="0">
                <a:solidFill>
                  <a:schemeClr val="tx2">
                    <a:lumMod val="75000"/>
                  </a:schemeClr>
                </a:solidFill>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4" descr="wright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268760"/>
            <a:ext cx="7056437" cy="524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ytuł 1"/>
          <p:cNvSpPr>
            <a:spLocks noGrp="1"/>
          </p:cNvSpPr>
          <p:nvPr>
            <p:ph type="title"/>
          </p:nvPr>
        </p:nvSpPr>
        <p:spPr>
          <a:xfrm>
            <a:off x="457200" y="274638"/>
            <a:ext cx="8229600" cy="994122"/>
          </a:xfrm>
        </p:spPr>
        <p:txBody>
          <a:bodyPr/>
          <a:lstStyle/>
          <a:p>
            <a:r>
              <a:rPr lang="en-US" dirty="0" smtClean="0"/>
              <a:t>Wright Flyer in museum</a:t>
            </a:r>
            <a:endParaRPr lang="pl-PL"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1.avi">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10"/>
          <a:stretch>
            <a:fillRect/>
          </a:stretch>
        </p:blipFill>
        <p:spPr>
          <a:xfrm>
            <a:off x="611188" y="550962"/>
            <a:ext cx="3456384" cy="2592288"/>
          </a:xfrm>
          <a:prstGeom prst="rect">
            <a:avLst/>
          </a:prstGeom>
        </p:spPr>
      </p:pic>
      <p:pic>
        <p:nvPicPr>
          <p:cNvPr id="3" name="2.avi">
            <a:hlinkClick r:id="" action="ppaction://media"/>
          </p:cNvPr>
          <p:cNvPicPr>
            <a:picLocks noChangeAspect="1"/>
          </p:cNvPicPr>
          <p:nvPr>
            <a:videoFile r:link="rId4"/>
            <p:extLst>
              <p:ext uri="{DAA4B4D4-6D71-4841-9C94-3DE7FCFB9230}">
                <p14:media xmlns:p14="http://schemas.microsoft.com/office/powerpoint/2010/main" r:link="rId3"/>
              </p:ext>
            </p:extLst>
          </p:nvPr>
        </p:nvPicPr>
        <p:blipFill>
          <a:blip r:embed="rId11"/>
          <a:stretch>
            <a:fillRect/>
          </a:stretch>
        </p:blipFill>
        <p:spPr>
          <a:xfrm>
            <a:off x="4787900" y="550962"/>
            <a:ext cx="3456384" cy="2592288"/>
          </a:xfrm>
          <a:prstGeom prst="rect">
            <a:avLst/>
          </a:prstGeom>
        </p:spPr>
      </p:pic>
      <p:pic>
        <p:nvPicPr>
          <p:cNvPr id="4" name="4.avi">
            <a:hlinkClick r:id="" action="ppaction://media"/>
          </p:cNvPr>
          <p:cNvPicPr>
            <a:picLocks noChangeAspect="1"/>
          </p:cNvPicPr>
          <p:nvPr>
            <a:videoFile r:link="rId6"/>
            <p:extLst>
              <p:ext uri="{DAA4B4D4-6D71-4841-9C94-3DE7FCFB9230}">
                <p14:media xmlns:p14="http://schemas.microsoft.com/office/powerpoint/2010/main" r:link="rId5"/>
              </p:ext>
            </p:extLst>
          </p:nvPr>
        </p:nvPicPr>
        <p:blipFill>
          <a:blip r:embed="rId12"/>
          <a:stretch>
            <a:fillRect/>
          </a:stretch>
        </p:blipFill>
        <p:spPr>
          <a:xfrm>
            <a:off x="611187" y="3716338"/>
            <a:ext cx="3457309" cy="2592982"/>
          </a:xfrm>
          <a:prstGeom prst="rect">
            <a:avLst/>
          </a:prstGeom>
        </p:spPr>
      </p:pic>
      <p:pic>
        <p:nvPicPr>
          <p:cNvPr id="5" name="5.avi">
            <a:hlinkClick r:id="" action="ppaction://media"/>
          </p:cNvPr>
          <p:cNvPicPr>
            <a:picLocks noChangeAspect="1"/>
          </p:cNvPicPr>
          <p:nvPr>
            <a:videoFile r:link="rId8"/>
            <p:extLst>
              <p:ext uri="{DAA4B4D4-6D71-4841-9C94-3DE7FCFB9230}">
                <p14:media xmlns:p14="http://schemas.microsoft.com/office/powerpoint/2010/main" r:link="rId7"/>
              </p:ext>
            </p:extLst>
          </p:nvPr>
        </p:nvPicPr>
        <p:blipFill>
          <a:blip r:embed="rId13"/>
          <a:stretch>
            <a:fillRect/>
          </a:stretch>
        </p:blipFill>
        <p:spPr>
          <a:xfrm>
            <a:off x="4787899" y="3716338"/>
            <a:ext cx="3457309" cy="2592982"/>
          </a:xfrm>
          <a:prstGeom prst="rect">
            <a:avLst/>
          </a:prstGeom>
        </p:spPr>
      </p:pic>
    </p:spTree>
    <p:extLst>
      <p:ext uri="{BB962C8B-B14F-4D97-AF65-F5344CB8AC3E}">
        <p14:creationId xmlns:p14="http://schemas.microsoft.com/office/powerpoint/2010/main" val="15558401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video>
              <p:cMediaNode vol="80000">
                <p:cTn id="19" fill="hold" display="0">
                  <p:stCondLst>
                    <p:cond delay="indefinite"/>
                  </p:stCondLst>
                </p:cTn>
                <p:tgtEl>
                  <p:spTgt spid="4"/>
                </p:tgtEl>
              </p:cMediaNode>
            </p:video>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5"/>
                                        </p:tgtEl>
                                      </p:cBhvr>
                                    </p:cmd>
                                  </p:childTnLst>
                                </p:cTn>
                              </p:par>
                            </p:childTnLst>
                          </p:cTn>
                        </p:par>
                      </p:childTnLst>
                    </p:cTn>
                  </p:par>
                </p:childTnLst>
              </p:cTn>
              <p:nextCondLst>
                <p:cond evt="onClick" delay="0">
                  <p:tgtEl>
                    <p:spTgt spid="5"/>
                  </p:tgtEl>
                </p:cond>
              </p:nextCondLst>
            </p:seq>
            <p:video>
              <p:cMediaNode vol="80000">
                <p:cTn id="25" fill="hold" display="0">
                  <p:stCondLst>
                    <p:cond delay="indefinite"/>
                  </p:stCondLst>
                </p:cTn>
                <p:tgtEl>
                  <p:spTgt spid="5"/>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313" y="188913"/>
            <a:ext cx="8229600" cy="1143000"/>
          </a:xfrm>
        </p:spPr>
        <p:txBody>
          <a:bodyPr>
            <a:normAutofit fontScale="90000"/>
          </a:bodyPr>
          <a:lstStyle/>
          <a:p>
            <a:pPr eaLnBrk="1" hangingPunct="1"/>
            <a:r>
              <a:rPr lang="en-GB" altLang="pl-PL" sz="4000" smtClean="0"/>
              <a:t>First flight over English Channel </a:t>
            </a:r>
            <a:br>
              <a:rPr lang="en-GB" altLang="pl-PL" sz="4000" smtClean="0"/>
            </a:br>
            <a:r>
              <a:rPr lang="en-GB" altLang="pl-PL" sz="4000" smtClean="0"/>
              <a:t>(l</a:t>
            </a:r>
            <a:r>
              <a:rPr lang="pl-PL" altLang="pl-PL" sz="4000" smtClean="0"/>
              <a:t>a Manche</a:t>
            </a:r>
            <a:r>
              <a:rPr lang="en-GB" altLang="pl-PL" sz="4000" smtClean="0"/>
              <a:t>)</a:t>
            </a:r>
            <a:endParaRPr lang="pl-PL" altLang="pl-PL" sz="4000" smtClean="0"/>
          </a:p>
        </p:txBody>
      </p:sp>
      <p:sp>
        <p:nvSpPr>
          <p:cNvPr id="30723" name="Rectangle 3"/>
          <p:cNvSpPr>
            <a:spLocks noGrp="1" noChangeArrowheads="1"/>
          </p:cNvSpPr>
          <p:nvPr>
            <p:ph idx="1"/>
          </p:nvPr>
        </p:nvSpPr>
        <p:spPr>
          <a:xfrm>
            <a:off x="468313" y="1700213"/>
            <a:ext cx="8229600" cy="4797425"/>
          </a:xfrm>
        </p:spPr>
        <p:txBody>
          <a:bodyPr/>
          <a:lstStyle/>
          <a:p>
            <a:pPr marL="0" indent="0" eaLnBrk="1" hangingPunct="1">
              <a:lnSpc>
                <a:spcPct val="90000"/>
              </a:lnSpc>
              <a:buFontTx/>
              <a:buNone/>
            </a:pPr>
            <a:r>
              <a:rPr lang="en-GB" altLang="pl-PL" sz="2400" smtClean="0"/>
              <a:t>One of the more famous </a:t>
            </a:r>
            <a:r>
              <a:rPr lang="pl-PL" altLang="pl-PL" sz="2400" smtClean="0"/>
              <a:t>accomplishment</a:t>
            </a:r>
            <a:r>
              <a:rPr lang="en-GB" altLang="pl-PL" sz="2400" smtClean="0"/>
              <a:t> in aeronautics in the pioneer time was the flight over English Channel, from continent to England. It was just performed in 1785 (French</a:t>
            </a:r>
            <a:r>
              <a:rPr lang="pl-PL" altLang="pl-PL" sz="2400" smtClean="0"/>
              <a:t>  Blanchard </a:t>
            </a:r>
            <a:r>
              <a:rPr lang="en-GB" altLang="pl-PL" sz="2400" smtClean="0"/>
              <a:t>and American</a:t>
            </a:r>
            <a:r>
              <a:rPr lang="pl-PL" altLang="pl-PL" sz="2400" smtClean="0"/>
              <a:t> Jeffries</a:t>
            </a:r>
            <a:r>
              <a:rPr lang="en-GB" altLang="pl-PL" sz="2400" smtClean="0"/>
              <a:t>)</a:t>
            </a:r>
            <a:r>
              <a:rPr lang="pl-PL" altLang="pl-PL" sz="2400" smtClean="0"/>
              <a:t>. </a:t>
            </a:r>
            <a:r>
              <a:rPr lang="en-GB" altLang="pl-PL" sz="2400" smtClean="0"/>
              <a:t>But they made their trip in the opposite direction and using balloon. </a:t>
            </a:r>
            <a:r>
              <a:rPr lang="pl-PL" altLang="pl-PL" sz="2400" smtClean="0"/>
              <a:t/>
            </a:r>
            <a:br>
              <a:rPr lang="pl-PL" altLang="pl-PL" sz="2400" smtClean="0"/>
            </a:br>
            <a:r>
              <a:rPr lang="en-GB" altLang="pl-PL" sz="2400" smtClean="0"/>
              <a:t>In the half of July 1909 three pilots wanted to fly over the channel and have prepared their vehicles: Graf Charles de Lambert on Wright aircraft, Hubert Latham on </a:t>
            </a:r>
            <a:r>
              <a:rPr lang="pl-PL" altLang="pl-PL" sz="2400" smtClean="0"/>
              <a:t>"Antoinette" </a:t>
            </a:r>
            <a:r>
              <a:rPr lang="en-GB" altLang="pl-PL" sz="2400" smtClean="0"/>
              <a:t>and the third – born unfortunate </a:t>
            </a:r>
            <a:r>
              <a:rPr lang="pl-PL" altLang="pl-PL" sz="2400" smtClean="0"/>
              <a:t>Louis Bleriot </a:t>
            </a:r>
            <a:r>
              <a:rPr lang="en-GB" altLang="pl-PL" sz="2400" smtClean="0"/>
              <a:t>on the aircraft designed and built himself – Bleriot IX. His aircraft was equipped with engine, which had a “small” disadvantage – after 20 minutes it was overheated and was not able to work. It allowed to fly by 20-22 km and min width of the English Channell is ca. 38 km, so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pl-PL" altLang="pl-PL" sz="4000" smtClean="0"/>
              <a:t>Hubert Latham</a:t>
            </a:r>
          </a:p>
        </p:txBody>
      </p:sp>
      <p:sp>
        <p:nvSpPr>
          <p:cNvPr id="31747" name="Rectangle 3"/>
          <p:cNvSpPr>
            <a:spLocks noGrp="1" noChangeArrowheads="1"/>
          </p:cNvSpPr>
          <p:nvPr>
            <p:ph idx="1"/>
          </p:nvPr>
        </p:nvSpPr>
        <p:spPr>
          <a:xfrm>
            <a:off x="457200" y="1447800"/>
            <a:ext cx="8229600" cy="4525963"/>
          </a:xfrm>
        </p:spPr>
        <p:txBody>
          <a:bodyPr/>
          <a:lstStyle/>
          <a:p>
            <a:pPr marL="0" indent="0" eaLnBrk="1" hangingPunct="1">
              <a:lnSpc>
                <a:spcPct val="90000"/>
              </a:lnSpc>
              <a:buFontTx/>
              <a:buNone/>
            </a:pPr>
            <a:r>
              <a:rPr lang="en-GB" altLang="pl-PL" sz="2400" smtClean="0"/>
              <a:t>Moreover Bleriot had a lot of minor and major accidents before, thus nobody believed, that he can do it. </a:t>
            </a:r>
            <a:r>
              <a:rPr lang="pl-PL" altLang="pl-PL" sz="2400" smtClean="0"/>
              <a:t>Lambert </a:t>
            </a:r>
            <a:r>
              <a:rPr lang="en-GB" altLang="pl-PL" sz="2400" smtClean="0"/>
              <a:t>also was not the main candidate. The favourite candidate was Hubert </a:t>
            </a:r>
            <a:r>
              <a:rPr lang="pl-PL" altLang="pl-PL" sz="2400" smtClean="0"/>
              <a:t>Latham. </a:t>
            </a:r>
            <a:r>
              <a:rPr lang="en-US" altLang="pl-PL" sz="2400" smtClean="0"/>
              <a:t>On 19 July Latham took off from Cap Blanc Nez, near Sangatte, but after only eight miles the Antoinette IV suffered engine failure and Latham had to perform the world's first landing of an aircraft on the sea. The undamaged fuselage remained afloat so he lit a cigarette and awaited rescue by the French torpedo-destroyer Harpon that was following.</a:t>
            </a:r>
          </a:p>
          <a:p>
            <a:pPr marL="0" indent="0" eaLnBrk="1" hangingPunct="1">
              <a:lnSpc>
                <a:spcPct val="90000"/>
              </a:lnSpc>
              <a:buFontTx/>
              <a:buNone/>
            </a:pPr>
            <a:r>
              <a:rPr lang="en-GB" altLang="pl-PL" sz="2400" smtClean="0"/>
              <a:t>However Latham didn’t wake up and he decided to start again at 25 July</a:t>
            </a:r>
            <a:endParaRPr lang="pl-PL" altLang="pl-PL" sz="240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pl-PL" altLang="pl-PL" sz="4000" smtClean="0"/>
              <a:t>Hubert Latham – 19 </a:t>
            </a:r>
            <a:r>
              <a:rPr lang="en-GB" altLang="pl-PL" sz="4000" smtClean="0"/>
              <a:t>July</a:t>
            </a:r>
            <a:r>
              <a:rPr lang="pl-PL" altLang="pl-PL" sz="4000" smtClean="0">
                <a:latin typeface="Verdana" pitchFamily="34" charset="0"/>
              </a:rPr>
              <a:t> 1909</a:t>
            </a:r>
            <a:endParaRPr lang="pl-PL" altLang="pl-PL" sz="4000" smtClean="0"/>
          </a:p>
        </p:txBody>
      </p:sp>
      <p:pic>
        <p:nvPicPr>
          <p:cNvPr id="32771" name="Picture 3" descr="EX1G1"/>
          <p:cNvPicPr>
            <a:picLocks noChangeAspect="1" noChangeArrowheads="1"/>
          </p:cNvPicPr>
          <p:nvPr/>
        </p:nvPicPr>
        <p:blipFill>
          <a:blip r:embed="rId2">
            <a:extLst>
              <a:ext uri="{28A0092B-C50C-407E-A947-70E740481C1C}">
                <a14:useLocalDpi xmlns:a14="http://schemas.microsoft.com/office/drawing/2010/main" val="0"/>
              </a:ext>
            </a:extLst>
          </a:blip>
          <a:srcRect l="1643"/>
          <a:stretch>
            <a:fillRect/>
          </a:stretch>
        </p:blipFill>
        <p:spPr bwMode="auto">
          <a:xfrm>
            <a:off x="4267200" y="1600200"/>
            <a:ext cx="4559300"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descr="LATH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4114800"/>
            <a:ext cx="3417888"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descr="antoinette03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1389063"/>
            <a:ext cx="3429000" cy="261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639762"/>
          </a:xfrm>
        </p:spPr>
        <p:txBody>
          <a:bodyPr>
            <a:normAutofit fontScale="90000"/>
          </a:bodyPr>
          <a:lstStyle/>
          <a:p>
            <a:pPr eaLnBrk="1" hangingPunct="1"/>
            <a:r>
              <a:rPr lang="pl-PL" altLang="pl-PL" smtClean="0"/>
              <a:t>Louis Bleriot</a:t>
            </a:r>
          </a:p>
        </p:txBody>
      </p:sp>
      <p:sp>
        <p:nvSpPr>
          <p:cNvPr id="33795" name="Rectangle 3"/>
          <p:cNvSpPr>
            <a:spLocks noGrp="1" noChangeArrowheads="1"/>
          </p:cNvSpPr>
          <p:nvPr>
            <p:ph idx="1"/>
          </p:nvPr>
        </p:nvSpPr>
        <p:spPr>
          <a:xfrm>
            <a:off x="457200" y="1066800"/>
            <a:ext cx="8229600" cy="5791200"/>
          </a:xfrm>
        </p:spPr>
        <p:txBody>
          <a:bodyPr/>
          <a:lstStyle/>
          <a:p>
            <a:pPr marL="0" indent="0" eaLnBrk="1" hangingPunct="1">
              <a:lnSpc>
                <a:spcPct val="90000"/>
              </a:lnSpc>
              <a:buFontTx/>
              <a:buNone/>
            </a:pPr>
            <a:r>
              <a:rPr lang="en-GB" altLang="pl-PL" sz="2800" smtClean="0"/>
              <a:t>However Louis Bleriot got the jump Latham.</a:t>
            </a:r>
          </a:p>
          <a:p>
            <a:pPr marL="0" indent="0" eaLnBrk="1" hangingPunct="1">
              <a:lnSpc>
                <a:spcPct val="90000"/>
              </a:lnSpc>
              <a:buFontTx/>
              <a:buNone/>
            </a:pPr>
            <a:r>
              <a:rPr lang="en-GB" altLang="pl-PL" sz="2800" smtClean="0"/>
              <a:t>He took of in the morning, despite the bad weather, which in consequence was very helpful for him. After 20 minutes of flight, when engine was close to overheat it began to rain and the rain cooled the engine. After 38 minutes he landed in England. </a:t>
            </a:r>
            <a:r>
              <a:rPr lang="en-US" altLang="pl-PL" sz="2800" smtClean="0"/>
              <a:t>The landing severely damaged his landing gear, along with the propeller. However, the rest of the aeroplane was in good order and the landing was deemed successful.</a:t>
            </a:r>
            <a:endParaRPr lang="en-GB" altLang="pl-PL" sz="2800" smtClean="0"/>
          </a:p>
          <a:p>
            <a:pPr marL="0" indent="0" eaLnBrk="1" hangingPunct="1">
              <a:lnSpc>
                <a:spcPct val="90000"/>
              </a:lnSpc>
              <a:buFontTx/>
              <a:buNone/>
            </a:pPr>
            <a:r>
              <a:rPr lang="pl-PL" altLang="pl-PL" sz="2800" smtClean="0"/>
              <a:t>Latham </a:t>
            </a:r>
            <a:r>
              <a:rPr lang="en-GB" altLang="pl-PL" sz="2800" smtClean="0"/>
              <a:t>took of, despite ha just knew, that Bleriot was the first – he wanted to be the second. Unfortunately he failed again just 1km from England shore.</a:t>
            </a:r>
            <a:endParaRPr lang="pl-PL" altLang="pl-PL" sz="28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792162"/>
          </a:xfrm>
        </p:spPr>
        <p:txBody>
          <a:bodyPr/>
          <a:lstStyle/>
          <a:p>
            <a:pPr eaLnBrk="1" hangingPunct="1"/>
            <a:r>
              <a:rPr lang="pl-PL" altLang="pl-PL" smtClean="0"/>
              <a:t>Louis Bleriot</a:t>
            </a:r>
          </a:p>
        </p:txBody>
      </p:sp>
      <p:pic>
        <p:nvPicPr>
          <p:cNvPr id="34819" name="Picture 3" descr="Louis_Bleri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3378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4" descr="Blériot_XI_vor_dem_St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2209800"/>
            <a:ext cx="5638800" cy="306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74638"/>
            <a:ext cx="8229600" cy="715962"/>
          </a:xfrm>
        </p:spPr>
        <p:txBody>
          <a:bodyPr>
            <a:normAutofit fontScale="90000"/>
          </a:bodyPr>
          <a:lstStyle/>
          <a:p>
            <a:pPr eaLnBrk="1" hangingPunct="1"/>
            <a:r>
              <a:rPr lang="pl-PL" altLang="pl-PL" smtClean="0"/>
              <a:t>Louis Bleriot</a:t>
            </a:r>
          </a:p>
        </p:txBody>
      </p:sp>
      <p:pic>
        <p:nvPicPr>
          <p:cNvPr id="35843" name="Picture 5" descr="EX1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2057400"/>
            <a:ext cx="5410200"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3" descr="bleriot_june25_1909_05_3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143000"/>
            <a:ext cx="41354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4638"/>
            <a:ext cx="8229600" cy="715962"/>
          </a:xfrm>
        </p:spPr>
        <p:txBody>
          <a:bodyPr>
            <a:normAutofit fontScale="90000"/>
          </a:bodyPr>
          <a:lstStyle/>
          <a:p>
            <a:pPr eaLnBrk="1" hangingPunct="1"/>
            <a:r>
              <a:rPr lang="pl-PL" altLang="pl-PL" smtClean="0"/>
              <a:t>Louis Bleriot</a:t>
            </a:r>
          </a:p>
        </p:txBody>
      </p:sp>
      <p:pic>
        <p:nvPicPr>
          <p:cNvPr id="36867" name="Picture 3" descr="bleriot_june25_1909_05_3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143000"/>
            <a:ext cx="4135438"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Picture 4" descr="bleriot_dover_1_7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98538"/>
            <a:ext cx="8077200" cy="585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4638"/>
            <a:ext cx="8229600" cy="639762"/>
          </a:xfrm>
        </p:spPr>
        <p:txBody>
          <a:bodyPr>
            <a:normAutofit fontScale="90000"/>
          </a:bodyPr>
          <a:lstStyle/>
          <a:p>
            <a:pPr eaLnBrk="1" hangingPunct="1"/>
            <a:r>
              <a:rPr lang="pl-PL" altLang="pl-PL" dirty="0" smtClean="0">
                <a:solidFill>
                  <a:schemeClr val="tx2">
                    <a:lumMod val="40000"/>
                    <a:lumOff val="60000"/>
                  </a:schemeClr>
                </a:solidFill>
              </a:rPr>
              <a:t>Louis </a:t>
            </a:r>
            <a:r>
              <a:rPr lang="pl-PL" altLang="pl-PL" dirty="0" err="1" smtClean="0">
                <a:solidFill>
                  <a:schemeClr val="tx2">
                    <a:lumMod val="40000"/>
                    <a:lumOff val="60000"/>
                  </a:schemeClr>
                </a:solidFill>
              </a:rPr>
              <a:t>Bleriot</a:t>
            </a:r>
            <a:endParaRPr lang="pl-PL" altLang="pl-PL" dirty="0" smtClean="0">
              <a:solidFill>
                <a:schemeClr val="tx2">
                  <a:lumMod val="40000"/>
                  <a:lumOff val="60000"/>
                </a:schemeClr>
              </a:solidFill>
            </a:endParaRPr>
          </a:p>
        </p:txBody>
      </p:sp>
      <p:pic>
        <p:nvPicPr>
          <p:cNvPr id="2" name="Bleriot XL highres.wmv">
            <a:hlinkClick r:id="" action="ppaction://media"/>
          </p:cNvPr>
          <p:cNvPicPr>
            <a:picLocks noChangeAspect="1"/>
          </p:cNvPicPr>
          <p:nvPr>
            <a:videoFile r:link="rId2"/>
            <p:extLst>
              <p:ext uri="{DAA4B4D4-6D71-4841-9C94-3DE7FCFB9230}">
                <p14:media xmlns:p14="http://schemas.microsoft.com/office/powerpoint/2010/main" r:link="rId1"/>
              </p:ext>
            </p:extLst>
          </p:nvPr>
        </p:nvPicPr>
        <p:blipFill>
          <a:blip r:embed="rId4"/>
          <a:stretch>
            <a:fillRect/>
          </a:stretch>
        </p:blipFill>
        <p:spPr>
          <a:xfrm>
            <a:off x="1619672" y="1013459"/>
            <a:ext cx="6120680" cy="5007829"/>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74638"/>
            <a:ext cx="8229600" cy="639762"/>
          </a:xfrm>
        </p:spPr>
        <p:txBody>
          <a:bodyPr>
            <a:normAutofit fontScale="90000"/>
          </a:bodyPr>
          <a:lstStyle/>
          <a:p>
            <a:pPr eaLnBrk="1" hangingPunct="1"/>
            <a:r>
              <a:rPr lang="en-GB" altLang="pl-PL" smtClean="0"/>
              <a:t>Other pioneer </a:t>
            </a:r>
            <a:r>
              <a:rPr lang="pl-PL" altLang="pl-PL" smtClean="0"/>
              <a:t>accomplishment</a:t>
            </a:r>
            <a:r>
              <a:rPr lang="en-GB" altLang="pl-PL" smtClean="0"/>
              <a:t>s</a:t>
            </a:r>
            <a:endParaRPr lang="pl-PL" altLang="pl-PL" smtClean="0"/>
          </a:p>
        </p:txBody>
      </p:sp>
      <p:sp>
        <p:nvSpPr>
          <p:cNvPr id="38915" name="Rectangle 3"/>
          <p:cNvSpPr>
            <a:spLocks noGrp="1" noChangeArrowheads="1"/>
          </p:cNvSpPr>
          <p:nvPr>
            <p:ph idx="1"/>
          </p:nvPr>
        </p:nvSpPr>
        <p:spPr>
          <a:xfrm>
            <a:off x="457200" y="1143000"/>
            <a:ext cx="8229600" cy="5486400"/>
          </a:xfrm>
        </p:spPr>
        <p:txBody>
          <a:bodyPr/>
          <a:lstStyle/>
          <a:p>
            <a:pPr eaLnBrk="1" hangingPunct="1">
              <a:lnSpc>
                <a:spcPct val="90000"/>
              </a:lnSpc>
            </a:pPr>
            <a:r>
              <a:rPr lang="en-GB" altLang="pl-PL" sz="2800" smtClean="0"/>
              <a:t>1</a:t>
            </a:r>
            <a:r>
              <a:rPr lang="pl-PL" altLang="pl-PL" sz="2800" smtClean="0"/>
              <a:t>910 </a:t>
            </a:r>
            <a:r>
              <a:rPr lang="en-GB" altLang="pl-PL" sz="2800" smtClean="0"/>
              <a:t> - </a:t>
            </a:r>
            <a:r>
              <a:rPr lang="pl-PL" altLang="pl-PL" sz="2800" smtClean="0"/>
              <a:t>Geo Chavez </a:t>
            </a:r>
            <a:r>
              <a:rPr lang="en-GB" altLang="pl-PL" sz="2800" smtClean="0"/>
              <a:t>has flown over Alps and performed the ceiling word record - </a:t>
            </a:r>
            <a:r>
              <a:rPr lang="pl-PL" altLang="pl-PL" sz="2800" smtClean="0"/>
              <a:t>2587 m,</a:t>
            </a:r>
          </a:p>
          <a:p>
            <a:pPr eaLnBrk="1" hangingPunct="1">
              <a:lnSpc>
                <a:spcPct val="90000"/>
              </a:lnSpc>
            </a:pPr>
            <a:r>
              <a:rPr lang="pl-PL" altLang="pl-PL" sz="2800" smtClean="0"/>
              <a:t>1913 </a:t>
            </a:r>
            <a:r>
              <a:rPr lang="en-GB" altLang="pl-PL" sz="2800" smtClean="0"/>
              <a:t>- </a:t>
            </a:r>
            <a:r>
              <a:rPr lang="pl-PL" altLang="pl-PL" sz="2800" smtClean="0"/>
              <a:t>Roland Garros </a:t>
            </a:r>
            <a:r>
              <a:rPr lang="en-GB" altLang="pl-PL" sz="2800" smtClean="0"/>
              <a:t>has flown over Mediterranean Sea  - distance 760km</a:t>
            </a:r>
          </a:p>
          <a:p>
            <a:pPr eaLnBrk="1" hangingPunct="1">
              <a:lnSpc>
                <a:spcPct val="90000"/>
              </a:lnSpc>
            </a:pPr>
            <a:r>
              <a:rPr lang="en-US" altLang="pl-PL" sz="2800" smtClean="0"/>
              <a:t>25 February 1914, </a:t>
            </a:r>
            <a:r>
              <a:rPr lang="pl-PL" altLang="pl-PL" sz="2800" smtClean="0"/>
              <a:t>Ilia Muromiec </a:t>
            </a:r>
            <a:r>
              <a:rPr lang="en-US" altLang="pl-PL" sz="2800" smtClean="0"/>
              <a:t>took off for its first demonstration flight with 16 passengers aboard.</a:t>
            </a:r>
            <a:r>
              <a:rPr lang="pl-PL" altLang="pl-PL" sz="2800" smtClean="0"/>
              <a:t> </a:t>
            </a:r>
            <a:endParaRPr lang="en-GB" altLang="pl-PL" sz="2800" smtClean="0"/>
          </a:p>
          <a:p>
            <a:pPr eaLnBrk="1" hangingPunct="1">
              <a:lnSpc>
                <a:spcPct val="90000"/>
              </a:lnSpc>
            </a:pPr>
            <a:r>
              <a:rPr lang="pl-PL" altLang="pl-PL" sz="2800" smtClean="0"/>
              <a:t>1913 </a:t>
            </a:r>
            <a:r>
              <a:rPr lang="en-GB" altLang="pl-PL" sz="2800" smtClean="0"/>
              <a:t> - </a:t>
            </a:r>
            <a:r>
              <a:rPr lang="pl-PL" altLang="pl-PL" sz="2800" smtClean="0"/>
              <a:t>Piotr Niestierow </a:t>
            </a:r>
            <a:r>
              <a:rPr lang="en-GB" altLang="pl-PL" sz="2800" smtClean="0"/>
              <a:t>performed the first loop and French </a:t>
            </a:r>
            <a:r>
              <a:rPr lang="pl-PL" altLang="pl-PL" sz="2800" smtClean="0"/>
              <a:t>Adolphe Pegoud </a:t>
            </a:r>
            <a:r>
              <a:rPr lang="en-GB" altLang="pl-PL" sz="2800" smtClean="0"/>
              <a:t>other aerobatic manoeuvres: roll, spin</a:t>
            </a:r>
            <a:r>
              <a:rPr lang="pl-PL" altLang="pl-PL" sz="2800" smtClean="0"/>
              <a:t>,</a:t>
            </a:r>
          </a:p>
          <a:p>
            <a:pPr eaLnBrk="1" hangingPunct="1">
              <a:lnSpc>
                <a:spcPct val="90000"/>
              </a:lnSpc>
            </a:pPr>
            <a:r>
              <a:rPr lang="pl-PL" altLang="pl-PL" sz="2800" smtClean="0"/>
              <a:t>1914 </a:t>
            </a:r>
            <a:r>
              <a:rPr lang="en-GB" altLang="pl-PL" sz="2800" smtClean="0"/>
              <a:t>-</a:t>
            </a:r>
            <a:r>
              <a:rPr lang="pl-PL" altLang="pl-PL" sz="2800" smtClean="0"/>
              <a:t> Jan Nagórski </a:t>
            </a:r>
            <a:r>
              <a:rPr lang="en-GB" altLang="pl-PL" sz="2800" smtClean="0"/>
              <a:t>has done first flights in arctic area</a:t>
            </a:r>
            <a:r>
              <a:rPr lang="pl-PL" altLang="pl-PL" sz="2800" smtClean="0"/>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5105400" y="274638"/>
            <a:ext cx="3581400" cy="2239962"/>
          </a:xfrm>
        </p:spPr>
        <p:txBody>
          <a:bodyPr/>
          <a:lstStyle/>
          <a:p>
            <a:pPr eaLnBrk="1" hangingPunct="1"/>
            <a:r>
              <a:rPr lang="pl-PL" altLang="pl-PL" smtClean="0"/>
              <a:t>Charles Lindberg 1927</a:t>
            </a:r>
          </a:p>
        </p:txBody>
      </p:sp>
      <p:pic>
        <p:nvPicPr>
          <p:cNvPr id="39939" name="Picture 3" descr="p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40671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ture 4" descr="7976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997325"/>
            <a:ext cx="6248400" cy="286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eaLnBrk="1" hangingPunct="1"/>
            <a:r>
              <a:rPr lang="pl-PL" altLang="pl-PL" sz="2400" b="1" smtClean="0"/>
              <a:t>Charles Augustus Lindbergh </a:t>
            </a:r>
            <a:br>
              <a:rPr lang="pl-PL" altLang="pl-PL" sz="2400" b="1" smtClean="0"/>
            </a:br>
            <a:r>
              <a:rPr lang="en-US" altLang="pl-PL" sz="2400" b="1" smtClean="0"/>
              <a:t>(February 4, 1902 – August 26, 1974) </a:t>
            </a:r>
            <a:r>
              <a:rPr lang="pl-PL" altLang="pl-PL" sz="2400" b="1" smtClean="0"/>
              <a:t/>
            </a:r>
            <a:br>
              <a:rPr lang="pl-PL" altLang="pl-PL" sz="2400" b="1" smtClean="0"/>
            </a:br>
            <a:r>
              <a:rPr lang="en-US" altLang="pl-PL" sz="2400" b="1" smtClean="0"/>
              <a:t>(nicknamed "Slim"</a:t>
            </a:r>
            <a:r>
              <a:rPr lang="pl-PL" altLang="pl-PL" sz="2400" b="1" smtClean="0"/>
              <a:t> ,</a:t>
            </a:r>
            <a:r>
              <a:rPr lang="en-US" altLang="pl-PL" sz="2400" b="1" smtClean="0"/>
              <a:t> "Lucky Lindy" and "The Lone Eagle")</a:t>
            </a:r>
            <a:endParaRPr lang="pl-PL" altLang="pl-PL" sz="2400" b="1" smtClean="0"/>
          </a:p>
        </p:txBody>
      </p:sp>
      <p:sp>
        <p:nvSpPr>
          <p:cNvPr id="40963" name="Text Box 4"/>
          <p:cNvSpPr txBox="1">
            <a:spLocks noChangeArrowheads="1"/>
          </p:cNvSpPr>
          <p:nvPr/>
        </p:nvSpPr>
        <p:spPr bwMode="auto">
          <a:xfrm>
            <a:off x="468313" y="1844675"/>
            <a:ext cx="845820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pl-PL" sz="2400" dirty="0">
                <a:solidFill>
                  <a:schemeClr val="tx2">
                    <a:lumMod val="75000"/>
                  </a:schemeClr>
                </a:solidFill>
              </a:rPr>
              <a:t>One of the American pioneer famous due to the first single non-stop flight (33 ½ hours) across Atlantic Ocean, from North America to Europe in 1927.</a:t>
            </a:r>
          </a:p>
          <a:p>
            <a:pPr eaLnBrk="1" hangingPunct="1"/>
            <a:r>
              <a:rPr lang="en-GB" altLang="pl-PL" sz="2400" dirty="0">
                <a:solidFill>
                  <a:schemeClr val="tx2">
                    <a:lumMod val="75000"/>
                  </a:schemeClr>
                </a:solidFill>
              </a:rPr>
              <a:t>Charles Lindbergh was also one of the pioneer of aero-archaeology.  In February 1929, during flight over Jungle on Yucatan peninsula, he noticed the Mays city ruins. This discovery causes the interesting in searching of ancient buildings, cities from the air. In August 1929 Lindbergh performed the flight above Arizona and New Mexico, discovering many places of Pueblo culture, including unknown towns built in rocks.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274638"/>
            <a:ext cx="8229600" cy="792162"/>
          </a:xfrm>
        </p:spPr>
        <p:txBody>
          <a:bodyPr/>
          <a:lstStyle/>
          <a:p>
            <a:pPr eaLnBrk="1" hangingPunct="1"/>
            <a:r>
              <a:rPr lang="en-GB" altLang="pl-PL" sz="4000" smtClean="0"/>
              <a:t>Other great flights </a:t>
            </a:r>
            <a:r>
              <a:rPr lang="pl-PL" altLang="pl-PL" sz="4000" smtClean="0"/>
              <a:t>– Vickers Vimy</a:t>
            </a:r>
          </a:p>
        </p:txBody>
      </p:sp>
      <p:sp>
        <p:nvSpPr>
          <p:cNvPr id="41987" name="Rectangle 3"/>
          <p:cNvSpPr>
            <a:spLocks noGrp="1" noChangeArrowheads="1"/>
          </p:cNvSpPr>
          <p:nvPr>
            <p:ph idx="1"/>
          </p:nvPr>
        </p:nvSpPr>
        <p:spPr>
          <a:xfrm>
            <a:off x="468313" y="1196975"/>
            <a:ext cx="8229600" cy="4537075"/>
          </a:xfrm>
        </p:spPr>
        <p:txBody>
          <a:bodyPr/>
          <a:lstStyle/>
          <a:p>
            <a:pPr marL="265113" indent="-265113" eaLnBrk="1" hangingPunct="1">
              <a:lnSpc>
                <a:spcPct val="80000"/>
              </a:lnSpc>
            </a:pPr>
            <a:r>
              <a:rPr lang="en-GB" altLang="pl-PL" sz="2800" smtClean="0"/>
              <a:t>The most significant was the first non-stop crossing of the Atlantic Ocean by Alcock and Brown in June 1919 (their aircraft is preserved in the London Science Museum); </a:t>
            </a:r>
          </a:p>
          <a:p>
            <a:pPr marL="265113" indent="-265113" eaLnBrk="1" hangingPunct="1">
              <a:lnSpc>
                <a:spcPct val="80000"/>
              </a:lnSpc>
            </a:pPr>
            <a:r>
              <a:rPr lang="en-GB" altLang="pl-PL" sz="2800" smtClean="0"/>
              <a:t>In 1919, the Australian government offered £10,000 for the first All-Australian crew to fly an aeroplane from England to Australia. Keith Macpherson Smith, Ross Macpherson Smith and two other men completed the journey in Darwin on 10 December 1919 (their aircraft G-EAOU is preserved in a museum in Smith's hometown Adelaide, Australia);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pl-PL" altLang="pl-PL" smtClean="0"/>
              <a:t>Vickers Vimy</a:t>
            </a:r>
          </a:p>
        </p:txBody>
      </p:sp>
      <p:pic>
        <p:nvPicPr>
          <p:cNvPr id="43011" name="Picture 3" descr="Vickers_Vim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371600"/>
            <a:ext cx="7543800" cy="528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pl-PL" altLang="pl-PL" smtClean="0"/>
              <a:t>Vickers Vimy</a:t>
            </a:r>
          </a:p>
        </p:txBody>
      </p:sp>
      <p:sp>
        <p:nvSpPr>
          <p:cNvPr id="44035" name="Rectangle 3"/>
          <p:cNvSpPr>
            <a:spLocks noGrp="1" noChangeArrowheads="1"/>
          </p:cNvSpPr>
          <p:nvPr>
            <p:ph idx="1"/>
          </p:nvPr>
        </p:nvSpPr>
        <p:spPr/>
        <p:txBody>
          <a:bodyPr/>
          <a:lstStyle/>
          <a:p>
            <a:pPr marL="0" indent="0" eaLnBrk="1" hangingPunct="1">
              <a:lnSpc>
                <a:spcPct val="80000"/>
              </a:lnSpc>
              <a:buFontTx/>
              <a:buNone/>
            </a:pPr>
            <a:r>
              <a:rPr lang="en-GB" altLang="pl-PL" sz="2400" smtClean="0"/>
              <a:t>In 1920, Lieutenant Colonel Pierre van Ryneveld and Major Quintin Brand attempted to make the first England to South Africa flight. They left Brooklands on 4 February 1920 in the Vimy G-UABA named </a:t>
            </a:r>
            <a:r>
              <a:rPr lang="en-GB" altLang="pl-PL" sz="2400" i="1" smtClean="0"/>
              <a:t>Silver Queen</a:t>
            </a:r>
            <a:r>
              <a:rPr lang="en-GB" altLang="pl-PL" sz="2400" smtClean="0"/>
              <a:t>. They landed safely at Heliopolis, but as they continued the flight to Wadi Halfa they were forced to land due to engine overheating with 80 mi (130 km) still to go. A second Vimy was loaned to the pair by the RAF at Heliopolis (and named </a:t>
            </a:r>
            <a:r>
              <a:rPr lang="en-GB" altLang="pl-PL" sz="2400" i="1" smtClean="0"/>
              <a:t>Silver Queen II</a:t>
            </a:r>
            <a:r>
              <a:rPr lang="en-GB" altLang="pl-PL" sz="2400" smtClean="0"/>
              <a:t>). This second aircraft continued to Bulawayo in Southern Rhodesia where it was badly damaged when it failed to take off. Rynevald and Brand then borrowed a Airco DH.9 to continue the journey to Cape Town. They were disqualified as winners but nevertheless the South African government awarded them £5,000 each.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p:cNvSpPr>
          <p:nvPr>
            <p:ph type="title"/>
          </p:nvPr>
        </p:nvSpPr>
        <p:spPr>
          <a:xfrm>
            <a:off x="457200" y="274638"/>
            <a:ext cx="8229600" cy="1282700"/>
          </a:xfrm>
        </p:spPr>
        <p:txBody>
          <a:bodyPr>
            <a:normAutofit fontScale="90000"/>
          </a:bodyPr>
          <a:lstStyle/>
          <a:p>
            <a:r>
              <a:rPr lang="en-US" altLang="pl-PL" sz="4000" b="1" dirty="0" smtClean="0"/>
              <a:t>Progress in Aviation</a:t>
            </a:r>
            <a:br>
              <a:rPr lang="en-US" altLang="pl-PL" sz="4000" b="1" dirty="0" smtClean="0"/>
            </a:br>
            <a:r>
              <a:rPr lang="en-US" altLang="pl-PL" sz="4000" b="1" dirty="0" smtClean="0"/>
              <a:t>Historical perspective</a:t>
            </a:r>
          </a:p>
        </p:txBody>
      </p:sp>
      <p:sp>
        <p:nvSpPr>
          <p:cNvPr id="56323" name="Rectangle 3"/>
          <p:cNvSpPr>
            <a:spLocks noGrp="1"/>
          </p:cNvSpPr>
          <p:nvPr>
            <p:ph type="body" idx="1"/>
          </p:nvPr>
        </p:nvSpPr>
        <p:spPr>
          <a:xfrm>
            <a:off x="457200" y="1989138"/>
            <a:ext cx="8229600" cy="4137025"/>
          </a:xfrm>
        </p:spPr>
        <p:txBody>
          <a:bodyPr/>
          <a:lstStyle/>
          <a:p>
            <a:r>
              <a:rPr lang="en-US" dirty="0"/>
              <a:t>Faster, higher, further - interpretation of progress in the early decades of aviation </a:t>
            </a:r>
            <a:endParaRPr lang="en-US" dirty="0" smtClean="0"/>
          </a:p>
          <a:p>
            <a:r>
              <a:rPr lang="en-US" dirty="0"/>
              <a:t>Better, Faster, Cheaper - the main trend since the second World War to the </a:t>
            </a:r>
            <a:r>
              <a:rPr lang="en-US" dirty="0" smtClean="0"/>
              <a:t>90s</a:t>
            </a:r>
          </a:p>
          <a:p>
            <a:r>
              <a:rPr lang="en-US" dirty="0" smtClean="0"/>
              <a:t>Cleaner</a:t>
            </a:r>
            <a:r>
              <a:rPr lang="en-US" dirty="0"/>
              <a:t>, Quieter, </a:t>
            </a:r>
            <a:r>
              <a:rPr lang="en-US" dirty="0" smtClean="0"/>
              <a:t>Greener – new directions in </a:t>
            </a:r>
            <a:r>
              <a:rPr lang="en-US" dirty="0"/>
              <a:t>the last decades</a:t>
            </a:r>
            <a:endParaRPr lang="en-US" dirty="0">
              <a:effectLst/>
            </a:endParaRPr>
          </a:p>
        </p:txBody>
      </p:sp>
    </p:spTree>
    <p:extLst>
      <p:ext uri="{BB962C8B-B14F-4D97-AF65-F5344CB8AC3E}">
        <p14:creationId xmlns:p14="http://schemas.microsoft.com/office/powerpoint/2010/main" val="38648737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p:cNvSpPr>
          <p:nvPr>
            <p:ph type="title"/>
          </p:nvPr>
        </p:nvSpPr>
        <p:spPr>
          <a:xfrm>
            <a:off x="457200" y="274638"/>
            <a:ext cx="8229600" cy="1282700"/>
          </a:xfrm>
        </p:spPr>
        <p:txBody>
          <a:bodyPr/>
          <a:lstStyle/>
          <a:p>
            <a:r>
              <a:rPr lang="en-US" sz="3200" dirty="0"/>
              <a:t>Forecasting the development is very risky</a:t>
            </a:r>
            <a:endParaRPr lang="en-US" altLang="pl-PL" sz="3200" b="1" dirty="0" smtClean="0"/>
          </a:p>
        </p:txBody>
      </p:sp>
      <p:sp>
        <p:nvSpPr>
          <p:cNvPr id="72707" name="Rectangle 3"/>
          <p:cNvSpPr>
            <a:spLocks noGrp="1"/>
          </p:cNvSpPr>
          <p:nvPr>
            <p:ph type="body" idx="1"/>
          </p:nvPr>
        </p:nvSpPr>
        <p:spPr>
          <a:xfrm>
            <a:off x="457200" y="1557338"/>
            <a:ext cx="8229600" cy="4568825"/>
          </a:xfrm>
        </p:spPr>
        <p:txBody>
          <a:bodyPr/>
          <a:lstStyle/>
          <a:p>
            <a:pPr>
              <a:lnSpc>
                <a:spcPct val="80000"/>
              </a:lnSpc>
            </a:pPr>
            <a:r>
              <a:rPr lang="pl-PL" altLang="pl-PL" sz="2800" dirty="0" smtClean="0"/>
              <a:t>1895 - Lord Kelvin: </a:t>
            </a:r>
            <a:r>
              <a:rPr lang="en-US" sz="2800" dirty="0"/>
              <a:t>Heavier-than-air flying machines are impossible.</a:t>
            </a:r>
            <a:endParaRPr lang="en-US" sz="2800" dirty="0" smtClean="0"/>
          </a:p>
          <a:p>
            <a:pPr>
              <a:lnSpc>
                <a:spcPct val="80000"/>
              </a:lnSpc>
            </a:pPr>
            <a:r>
              <a:rPr lang="pl-PL" altLang="pl-PL" sz="2800" dirty="0" smtClean="0"/>
              <a:t>1900 - Lord Kelvin: </a:t>
            </a:r>
            <a:r>
              <a:rPr lang="en-US" altLang="pl-PL" sz="2800" b="1" i="1" dirty="0" smtClean="0"/>
              <a:t>I have not the smallest molecule of faith in aerial navigation other than ballooning or of expectation of good results from any of the trials we hear of</a:t>
            </a:r>
            <a:endParaRPr lang="pl-PL" altLang="pl-PL" sz="2800" b="1" i="1" dirty="0" smtClean="0"/>
          </a:p>
          <a:p>
            <a:pPr>
              <a:lnSpc>
                <a:spcPct val="80000"/>
              </a:lnSpc>
            </a:pPr>
            <a:r>
              <a:rPr lang="pl-PL" altLang="pl-PL" sz="2800" dirty="0" smtClean="0"/>
              <a:t>190</a:t>
            </a:r>
            <a:r>
              <a:rPr lang="en-US" altLang="pl-PL" sz="2800" dirty="0" smtClean="0"/>
              <a:t>2</a:t>
            </a:r>
            <a:r>
              <a:rPr lang="pl-PL" altLang="pl-PL" sz="2800" dirty="0" smtClean="0"/>
              <a:t> – Simon </a:t>
            </a:r>
            <a:r>
              <a:rPr lang="pl-PL" altLang="pl-PL" sz="2800" dirty="0" err="1" smtClean="0"/>
              <a:t>Newcomb</a:t>
            </a:r>
            <a:r>
              <a:rPr lang="pl-PL" altLang="pl-PL" sz="2800" dirty="0" smtClean="0"/>
              <a:t>: </a:t>
            </a:r>
            <a:r>
              <a:rPr lang="en-US" sz="2800" dirty="0"/>
              <a:t>Flight by machines heavier than air is unpractical and insignificant, if not utterly impossible</a:t>
            </a:r>
            <a:r>
              <a:rPr lang="en-US" sz="2800" dirty="0" smtClean="0"/>
              <a:t>.</a:t>
            </a:r>
          </a:p>
          <a:p>
            <a:pPr>
              <a:lnSpc>
                <a:spcPct val="80000"/>
              </a:lnSpc>
            </a:pPr>
            <a:r>
              <a:rPr lang="pl-PL" altLang="pl-PL" sz="2800" dirty="0" smtClean="0"/>
              <a:t>1910 - </a:t>
            </a:r>
            <a:r>
              <a:rPr lang="en-US" sz="2800" dirty="0"/>
              <a:t>We do not consider that </a:t>
            </a:r>
            <a:r>
              <a:rPr lang="en-US" sz="2800" dirty="0" err="1"/>
              <a:t>aeroplanes</a:t>
            </a:r>
            <a:r>
              <a:rPr lang="en-US" sz="2800" dirty="0"/>
              <a:t> will be of any possible use for war purposes. </a:t>
            </a:r>
            <a:r>
              <a:rPr lang="pl-PL" altLang="pl-PL" sz="2800" dirty="0" smtClean="0"/>
              <a:t>(</a:t>
            </a:r>
            <a:r>
              <a:rPr lang="pl-PL" altLang="pl-PL" sz="2800" i="1" dirty="0" smtClean="0"/>
              <a:t>The British </a:t>
            </a:r>
            <a:r>
              <a:rPr lang="pl-PL" altLang="pl-PL" sz="2800" i="1" dirty="0" err="1" smtClean="0"/>
              <a:t>Secretary</a:t>
            </a:r>
            <a:r>
              <a:rPr lang="pl-PL" altLang="pl-PL" sz="2800" i="1" dirty="0" smtClean="0"/>
              <a:t> of </a:t>
            </a:r>
            <a:r>
              <a:rPr lang="pl-PL" altLang="pl-PL" sz="2800" i="1" dirty="0" err="1" smtClean="0"/>
              <a:t>State</a:t>
            </a:r>
            <a:r>
              <a:rPr lang="pl-PL" altLang="pl-PL" sz="2800" i="1" dirty="0" smtClean="0"/>
              <a:t> for War)</a:t>
            </a:r>
            <a:r>
              <a:rPr lang="pl-PL" altLang="pl-PL" sz="2800" dirty="0" smtClean="0"/>
              <a:t> </a:t>
            </a:r>
          </a:p>
        </p:txBody>
      </p:sp>
    </p:spTree>
    <p:extLst>
      <p:ext uri="{BB962C8B-B14F-4D97-AF65-F5344CB8AC3E}">
        <p14:creationId xmlns:p14="http://schemas.microsoft.com/office/powerpoint/2010/main" val="394491074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52400" y="274638"/>
            <a:ext cx="8763000" cy="1143000"/>
          </a:xfrm>
        </p:spPr>
        <p:txBody>
          <a:bodyPr>
            <a:normAutofit fontScale="90000"/>
          </a:bodyPr>
          <a:lstStyle/>
          <a:p>
            <a:pPr eaLnBrk="1" hangingPunct="1"/>
            <a:r>
              <a:rPr lang="en-US" altLang="pl-PL" smtClean="0"/>
              <a:t>What is the source of </a:t>
            </a:r>
            <a:br>
              <a:rPr lang="en-US" altLang="pl-PL" smtClean="0"/>
            </a:br>
            <a:r>
              <a:rPr lang="en-US" altLang="pl-PL" smtClean="0"/>
              <a:t>the progress?</a:t>
            </a:r>
            <a:endParaRPr lang="pl-PL" altLang="pl-PL" smtClean="0"/>
          </a:p>
        </p:txBody>
      </p:sp>
      <p:sp>
        <p:nvSpPr>
          <p:cNvPr id="45059" name="Rectangle 3"/>
          <p:cNvSpPr>
            <a:spLocks noGrp="1" noChangeArrowheads="1"/>
          </p:cNvSpPr>
          <p:nvPr>
            <p:ph idx="1"/>
          </p:nvPr>
        </p:nvSpPr>
        <p:spPr>
          <a:xfrm>
            <a:off x="457200" y="1981200"/>
            <a:ext cx="8229600" cy="3581400"/>
          </a:xfrm>
        </p:spPr>
        <p:txBody>
          <a:bodyPr/>
          <a:lstStyle/>
          <a:p>
            <a:pPr eaLnBrk="1" hangingPunct="1"/>
            <a:r>
              <a:rPr lang="en-US" altLang="pl-PL" dirty="0" smtClean="0"/>
              <a:t>The man’s craze</a:t>
            </a:r>
            <a:endParaRPr lang="pl-PL" altLang="pl-PL" dirty="0" smtClean="0"/>
          </a:p>
          <a:p>
            <a:pPr lvl="1" eaLnBrk="1" hangingPunct="1"/>
            <a:r>
              <a:rPr lang="en-US" altLang="pl-PL" dirty="0" smtClean="0"/>
              <a:t>wars</a:t>
            </a:r>
            <a:endParaRPr lang="pl-PL" altLang="pl-PL" dirty="0" smtClean="0"/>
          </a:p>
          <a:p>
            <a:pPr lvl="1" eaLnBrk="1" hangingPunct="1"/>
            <a:r>
              <a:rPr lang="en-US" altLang="pl-PL" dirty="0" smtClean="0"/>
              <a:t>desire to be first </a:t>
            </a:r>
            <a:r>
              <a:rPr lang="pl-PL" altLang="pl-PL" dirty="0" smtClean="0"/>
              <a:t>(</a:t>
            </a:r>
            <a:r>
              <a:rPr lang="en-US" altLang="pl-PL" dirty="0" smtClean="0"/>
              <a:t>racing</a:t>
            </a:r>
            <a:r>
              <a:rPr lang="pl-PL" altLang="pl-PL" dirty="0" smtClean="0"/>
              <a:t>, </a:t>
            </a:r>
            <a:r>
              <a:rPr lang="en-US" altLang="pl-PL" dirty="0" smtClean="0"/>
              <a:t>records</a:t>
            </a:r>
            <a:r>
              <a:rPr lang="pl-PL" altLang="pl-PL" dirty="0" smtClean="0"/>
              <a:t>, </a:t>
            </a:r>
            <a:r>
              <a:rPr lang="en-US" altLang="pl-PL" dirty="0" err="1" smtClean="0"/>
              <a:t>etc</a:t>
            </a:r>
            <a:r>
              <a:rPr lang="pl-PL" altLang="pl-PL" dirty="0" smtClean="0"/>
              <a:t>.)</a:t>
            </a:r>
          </a:p>
          <a:p>
            <a:pPr eaLnBrk="1" hangingPunct="1"/>
            <a:r>
              <a:rPr lang="en-US" altLang="pl-PL" dirty="0" smtClean="0"/>
              <a:t>comfort</a:t>
            </a:r>
            <a:r>
              <a:rPr lang="pl-PL" altLang="pl-PL" dirty="0" smtClean="0"/>
              <a:t> – </a:t>
            </a:r>
            <a:r>
              <a:rPr lang="en-US" altLang="pl-PL" dirty="0" smtClean="0"/>
              <a:t>airplane is comfortable and fast vehicle</a:t>
            </a:r>
          </a:p>
          <a:p>
            <a:pPr eaLnBrk="1" hangingPunct="1"/>
            <a:r>
              <a:rPr lang="en-US" altLang="pl-PL" dirty="0" smtClean="0"/>
              <a:t>A great challenges, visions</a:t>
            </a:r>
          </a:p>
          <a:p>
            <a:pPr eaLnBrk="1" hangingPunct="1">
              <a:buFontTx/>
              <a:buNone/>
            </a:pPr>
            <a:endParaRPr lang="pl-PL" altLang="pl-PL"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9"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1268413"/>
            <a:ext cx="2879725" cy="2160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6"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1863" y="3141663"/>
            <a:ext cx="3024187" cy="1598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113" y="4797425"/>
            <a:ext cx="2952750" cy="197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3" name="Picture 9"/>
          <p:cNvPicPr>
            <a:picLocks noChangeAspect="1" noChangeArrowheads="1"/>
          </p:cNvPicPr>
          <p:nvPr/>
        </p:nvPicPr>
        <p:blipFill>
          <a:blip r:embed="rId5" cstate="print">
            <a:extLst>
              <a:ext uri="{28A0092B-C50C-407E-A947-70E740481C1C}">
                <a14:useLocalDpi xmlns:a14="http://schemas.microsoft.com/office/drawing/2010/main" val="0"/>
              </a:ext>
            </a:extLst>
          </a:blip>
          <a:srcRect b="34193"/>
          <a:stretch>
            <a:fillRect/>
          </a:stretch>
        </p:blipFill>
        <p:spPr bwMode="auto">
          <a:xfrm>
            <a:off x="3059113" y="4005263"/>
            <a:ext cx="295275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066" name="Rectangle 2"/>
          <p:cNvSpPr>
            <a:spLocks noGrp="1"/>
          </p:cNvSpPr>
          <p:nvPr>
            <p:ph type="title"/>
          </p:nvPr>
        </p:nvSpPr>
        <p:spPr>
          <a:xfrm>
            <a:off x="457200" y="274638"/>
            <a:ext cx="8229600" cy="922337"/>
          </a:xfrm>
        </p:spPr>
        <p:txBody>
          <a:bodyPr>
            <a:normAutofit/>
          </a:bodyPr>
          <a:lstStyle/>
          <a:p>
            <a:r>
              <a:rPr lang="en-US" altLang="pl-PL" b="1" dirty="0" smtClean="0"/>
              <a:t>Wars</a:t>
            </a:r>
            <a:r>
              <a:rPr lang="pl-PL" altLang="pl-PL" b="1" dirty="0" smtClean="0"/>
              <a:t> – </a:t>
            </a:r>
            <a:r>
              <a:rPr lang="en-US" altLang="pl-PL" b="1" dirty="0" smtClean="0"/>
              <a:t>WW 1</a:t>
            </a:r>
            <a:r>
              <a:rPr lang="pl-PL" altLang="pl-PL" b="1" dirty="0" smtClean="0"/>
              <a:t>, </a:t>
            </a:r>
            <a:r>
              <a:rPr lang="en-US" altLang="pl-PL" b="1" dirty="0" smtClean="0"/>
              <a:t>WW 2</a:t>
            </a:r>
            <a:r>
              <a:rPr lang="pl-PL" altLang="pl-PL" b="1" dirty="0" smtClean="0"/>
              <a:t>, </a:t>
            </a:r>
            <a:r>
              <a:rPr lang="en-US" altLang="pl-PL" b="1" dirty="0" smtClean="0"/>
              <a:t>Cold war</a:t>
            </a:r>
            <a:endParaRPr lang="pl-PL" altLang="pl-PL" b="1" dirty="0" smtClean="0"/>
          </a:p>
        </p:txBody>
      </p:sp>
      <p:pic>
        <p:nvPicPr>
          <p:cNvPr id="8806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9388" y="2997200"/>
            <a:ext cx="2879725" cy="196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0"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79388" y="4851400"/>
            <a:ext cx="2879725"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1" name="Picture 7"/>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059113" y="1268413"/>
            <a:ext cx="2952750" cy="1639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2" name="Picture 8"/>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59113" y="2781300"/>
            <a:ext cx="2952750" cy="1547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5"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11863" y="1268413"/>
            <a:ext cx="3024187" cy="189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8078" name="Picture 1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011863" y="4724400"/>
            <a:ext cx="3024187" cy="201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081" name="Line 17"/>
          <p:cNvSpPr>
            <a:spLocks noChangeShapeType="1"/>
          </p:cNvSpPr>
          <p:nvPr/>
        </p:nvSpPr>
        <p:spPr bwMode="auto">
          <a:xfrm>
            <a:off x="2339975" y="6524625"/>
            <a:ext cx="4537075" cy="0"/>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88082" name="Text Box 18"/>
          <p:cNvSpPr txBox="1">
            <a:spLocks noChangeArrowheads="1"/>
          </p:cNvSpPr>
          <p:nvPr/>
        </p:nvSpPr>
        <p:spPr bwMode="auto">
          <a:xfrm>
            <a:off x="3779838" y="5876925"/>
            <a:ext cx="18245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3200" b="1" dirty="0">
                <a:solidFill>
                  <a:srgbClr val="FF0000"/>
                </a:solidFill>
                <a:latin typeface="Arial" charset="0"/>
              </a:rPr>
              <a:t>80 </a:t>
            </a:r>
            <a:r>
              <a:rPr lang="en-US" altLang="pl-PL" sz="3200" b="1" dirty="0" smtClean="0">
                <a:solidFill>
                  <a:srgbClr val="FF0000"/>
                </a:solidFill>
                <a:latin typeface="Arial" charset="0"/>
              </a:rPr>
              <a:t>years</a:t>
            </a:r>
            <a:endParaRPr lang="pl-PL" altLang="pl-PL" sz="3200" b="1" dirty="0">
              <a:solidFill>
                <a:srgbClr val="FF0000"/>
              </a:solidFill>
              <a:latin typeface="Arial" charset="0"/>
            </a:endParaRPr>
          </a:p>
        </p:txBody>
      </p:sp>
      <p:sp>
        <p:nvSpPr>
          <p:cNvPr id="88084" name="Line 20"/>
          <p:cNvSpPr>
            <a:spLocks noChangeShapeType="1"/>
          </p:cNvSpPr>
          <p:nvPr/>
        </p:nvSpPr>
        <p:spPr bwMode="auto">
          <a:xfrm flipV="1">
            <a:off x="2339975" y="5013325"/>
            <a:ext cx="1439863" cy="720725"/>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l-PL"/>
          </a:p>
        </p:txBody>
      </p:sp>
      <p:sp>
        <p:nvSpPr>
          <p:cNvPr id="88085" name="Text Box 21"/>
          <p:cNvSpPr txBox="1">
            <a:spLocks noChangeArrowheads="1"/>
          </p:cNvSpPr>
          <p:nvPr/>
        </p:nvSpPr>
        <p:spPr bwMode="auto">
          <a:xfrm>
            <a:off x="1427706" y="4724400"/>
            <a:ext cx="182453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3200" b="1" dirty="0">
                <a:solidFill>
                  <a:srgbClr val="FF0000"/>
                </a:solidFill>
                <a:latin typeface="Arial" charset="0"/>
              </a:rPr>
              <a:t>25 </a:t>
            </a:r>
            <a:r>
              <a:rPr lang="en-US" altLang="pl-PL" sz="3200" b="1" dirty="0" smtClean="0">
                <a:solidFill>
                  <a:srgbClr val="FF0000"/>
                </a:solidFill>
                <a:latin typeface="Arial" charset="0"/>
              </a:rPr>
              <a:t>years</a:t>
            </a:r>
            <a:endParaRPr lang="pl-PL" altLang="pl-PL" sz="3200" b="1" dirty="0">
              <a:solidFill>
                <a:srgbClr val="FF0000"/>
              </a:solidFill>
              <a:latin typeface="Arial" charset="0"/>
            </a:endParaRPr>
          </a:p>
        </p:txBody>
      </p:sp>
    </p:spTree>
    <p:extLst>
      <p:ext uri="{BB962C8B-B14F-4D97-AF65-F5344CB8AC3E}">
        <p14:creationId xmlns:p14="http://schemas.microsoft.com/office/powerpoint/2010/main" val="18007461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8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8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808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80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81" grpId="0" animBg="1"/>
      <p:bldP spid="88082" grpId="0"/>
      <p:bldP spid="88084" grpId="0" animBg="1"/>
      <p:bldP spid="8808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p:cNvSpPr>
          <p:nvPr>
            <p:ph type="title"/>
          </p:nvPr>
        </p:nvSpPr>
        <p:spPr>
          <a:xfrm>
            <a:off x="457200" y="274638"/>
            <a:ext cx="8229600" cy="777875"/>
          </a:xfrm>
        </p:spPr>
        <p:txBody>
          <a:bodyPr>
            <a:normAutofit/>
          </a:bodyPr>
          <a:lstStyle/>
          <a:p>
            <a:r>
              <a:rPr lang="en-US" altLang="pl-PL" sz="3600" b="1" dirty="0"/>
              <a:t>Wars</a:t>
            </a:r>
            <a:r>
              <a:rPr lang="pl-PL" altLang="pl-PL" sz="3600" b="1" dirty="0"/>
              <a:t> – </a:t>
            </a:r>
            <a:r>
              <a:rPr lang="en-US" altLang="pl-PL" sz="3600" b="1" dirty="0"/>
              <a:t>WW 1</a:t>
            </a:r>
            <a:r>
              <a:rPr lang="pl-PL" altLang="pl-PL" sz="3600" b="1" dirty="0"/>
              <a:t>, </a:t>
            </a:r>
            <a:r>
              <a:rPr lang="en-US" altLang="pl-PL" sz="3600" b="1" dirty="0"/>
              <a:t>WW 2</a:t>
            </a:r>
            <a:r>
              <a:rPr lang="pl-PL" altLang="pl-PL" sz="3600" b="1" dirty="0"/>
              <a:t>, </a:t>
            </a:r>
            <a:r>
              <a:rPr lang="en-US" altLang="pl-PL" sz="3600" b="1" dirty="0"/>
              <a:t>Cold war</a:t>
            </a:r>
            <a:endParaRPr lang="pl-PL" altLang="pl-PL" sz="3600" b="1" dirty="0" smtClean="0"/>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40" y="1536094"/>
            <a:ext cx="8581932" cy="5181241"/>
          </a:xfrm>
          <a:prstGeom prst="rect">
            <a:avLst/>
          </a:prstGeom>
        </p:spPr>
      </p:pic>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692" y="1125214"/>
            <a:ext cx="8581932" cy="5598306"/>
          </a:xfrm>
          <a:prstGeom prst="rect">
            <a:avLst/>
          </a:prstGeom>
        </p:spPr>
      </p:pic>
    </p:spTree>
    <p:extLst>
      <p:ext uri="{BB962C8B-B14F-4D97-AF65-F5344CB8AC3E}">
        <p14:creationId xmlns:p14="http://schemas.microsoft.com/office/powerpoint/2010/main" val="466898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p:cNvSpPr>
          <p:nvPr>
            <p:ph type="title"/>
          </p:nvPr>
        </p:nvSpPr>
        <p:spPr>
          <a:xfrm>
            <a:off x="468313" y="188913"/>
            <a:ext cx="8229600" cy="647700"/>
          </a:xfrm>
        </p:spPr>
        <p:txBody>
          <a:bodyPr>
            <a:normAutofit/>
          </a:bodyPr>
          <a:lstStyle/>
          <a:p>
            <a:r>
              <a:rPr lang="en-US" altLang="pl-PL" sz="3600" b="1" dirty="0"/>
              <a:t>Wars</a:t>
            </a:r>
            <a:r>
              <a:rPr lang="pl-PL" altLang="pl-PL" sz="3600" b="1" dirty="0"/>
              <a:t> – </a:t>
            </a:r>
            <a:r>
              <a:rPr lang="en-US" altLang="pl-PL" sz="3600" b="1" dirty="0"/>
              <a:t>WW 1</a:t>
            </a:r>
            <a:r>
              <a:rPr lang="pl-PL" altLang="pl-PL" sz="3600" b="1" dirty="0"/>
              <a:t>, </a:t>
            </a:r>
            <a:r>
              <a:rPr lang="en-US" altLang="pl-PL" sz="3600" b="1" dirty="0"/>
              <a:t>WW 2</a:t>
            </a:r>
            <a:r>
              <a:rPr lang="pl-PL" altLang="pl-PL" sz="3600" b="1" dirty="0"/>
              <a:t>, </a:t>
            </a:r>
            <a:r>
              <a:rPr lang="en-US" altLang="pl-PL" sz="3600" b="1" dirty="0"/>
              <a:t>Cold war</a:t>
            </a:r>
            <a:endParaRPr lang="pl-PL" altLang="pl-PL" sz="4000" b="1" dirty="0" smtClean="0"/>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268760"/>
            <a:ext cx="8678958" cy="5375462"/>
          </a:xfrm>
          <a:prstGeom prst="rect">
            <a:avLst/>
          </a:prstGeom>
        </p:spPr>
      </p:pic>
      <p:pic>
        <p:nvPicPr>
          <p:cNvPr id="3" name="Obraz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880238"/>
            <a:ext cx="8640911" cy="5768790"/>
          </a:xfrm>
          <a:prstGeom prst="rect">
            <a:avLst/>
          </a:prstGeom>
        </p:spPr>
      </p:pic>
    </p:spTree>
    <p:extLst>
      <p:ext uri="{BB962C8B-B14F-4D97-AF65-F5344CB8AC3E}">
        <p14:creationId xmlns:p14="http://schemas.microsoft.com/office/powerpoint/2010/main" val="40889462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pl-PL" smtClean="0"/>
              <a:t>Races and rallies </a:t>
            </a:r>
            <a:endParaRPr lang="pl-PL" altLang="pl-PL" smtClean="0"/>
          </a:p>
        </p:txBody>
      </p:sp>
      <p:sp>
        <p:nvSpPr>
          <p:cNvPr id="46083" name="Rectangle 3"/>
          <p:cNvSpPr>
            <a:spLocks noGrp="1" noChangeArrowheads="1"/>
          </p:cNvSpPr>
          <p:nvPr>
            <p:ph idx="1"/>
          </p:nvPr>
        </p:nvSpPr>
        <p:spPr/>
        <p:txBody>
          <a:bodyPr/>
          <a:lstStyle/>
          <a:p>
            <a:pPr eaLnBrk="1" hangingPunct="1"/>
            <a:r>
              <a:rPr lang="en-GB" altLang="pl-PL" dirty="0" smtClean="0"/>
              <a:t>Schneider’s Trophy</a:t>
            </a:r>
          </a:p>
          <a:p>
            <a:pPr eaLnBrk="1" hangingPunct="1"/>
            <a:r>
              <a:rPr lang="en-GB" altLang="pl-PL" dirty="0" smtClean="0"/>
              <a:t>Challenge Rally</a:t>
            </a:r>
          </a:p>
          <a:p>
            <a:pPr eaLnBrk="1" hangingPunct="1"/>
            <a:r>
              <a:rPr lang="en-GB" altLang="pl-PL" dirty="0" smtClean="0"/>
              <a:t>American races:</a:t>
            </a:r>
          </a:p>
          <a:p>
            <a:pPr lvl="1" eaLnBrk="1" hangingPunct="1"/>
            <a:r>
              <a:rPr lang="en-GB" altLang="pl-PL" dirty="0" smtClean="0"/>
              <a:t>American National Air Races</a:t>
            </a:r>
          </a:p>
          <a:p>
            <a:pPr lvl="1" eaLnBrk="1" hangingPunct="1"/>
            <a:r>
              <a:rPr lang="en-GB" altLang="pl-PL" dirty="0" smtClean="0"/>
              <a:t>Thompson’s Cup</a:t>
            </a:r>
          </a:p>
          <a:p>
            <a:pPr lvl="1" eaLnBrk="1" hangingPunct="1"/>
            <a:r>
              <a:rPr lang="en-GB" altLang="pl-PL" dirty="0" smtClean="0"/>
              <a:t>Bendix’s Cup</a:t>
            </a:r>
          </a:p>
          <a:p>
            <a:pPr lvl="1" eaLnBrk="1" hangingPunct="1"/>
            <a:r>
              <a:rPr lang="en-GB" altLang="pl-PL" dirty="0" smtClean="0"/>
              <a:t>other (e.g. Free for All Races)</a:t>
            </a:r>
          </a:p>
          <a:p>
            <a:pPr lvl="1" eaLnBrk="1" hangingPunct="1"/>
            <a:endParaRPr lang="en-GB" altLang="pl-PL" dirty="0" smtClean="0"/>
          </a:p>
        </p:txBody>
      </p:sp>
      <p:pic>
        <p:nvPicPr>
          <p:cNvPr id="307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1457218"/>
            <a:ext cx="2376264" cy="472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Łącznik prosty ze strzałką 2"/>
          <p:cNvCxnSpPr/>
          <p:nvPr/>
        </p:nvCxnSpPr>
        <p:spPr>
          <a:xfrm>
            <a:off x="4139952" y="1944903"/>
            <a:ext cx="2160240" cy="0"/>
          </a:xfrm>
          <a:prstGeom prst="straightConnector1">
            <a:avLst/>
          </a:prstGeom>
          <a:ln w="79375">
            <a:solidFill>
              <a:srgbClr val="FF0000"/>
            </a:solidFill>
            <a:tailEnd type="stealt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4638"/>
            <a:ext cx="8229600" cy="639762"/>
          </a:xfrm>
        </p:spPr>
        <p:txBody>
          <a:bodyPr/>
          <a:lstStyle/>
          <a:p>
            <a:pPr eaLnBrk="1" hangingPunct="1"/>
            <a:r>
              <a:rPr lang="en-US" altLang="pl-PL" sz="2800" dirty="0" smtClean="0"/>
              <a:t>Schneider’s Cup Winner in 1913 - </a:t>
            </a:r>
            <a:r>
              <a:rPr lang="en-US" altLang="pl-PL" sz="2800" dirty="0" err="1" smtClean="0"/>
              <a:t>Deperdussin</a:t>
            </a:r>
            <a:endParaRPr lang="en-US" altLang="pl-PL" sz="2800" dirty="0" smtClean="0"/>
          </a:p>
        </p:txBody>
      </p:sp>
      <p:pic>
        <p:nvPicPr>
          <p:cNvPr id="47107" name="Picture 4" descr="dep_monaco_1913_1_7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52550"/>
            <a:ext cx="914400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4638"/>
            <a:ext cx="8458200" cy="1143000"/>
          </a:xfrm>
        </p:spPr>
        <p:txBody>
          <a:bodyPr/>
          <a:lstStyle/>
          <a:p>
            <a:pPr eaLnBrk="1" hangingPunct="1"/>
            <a:r>
              <a:rPr lang="en-US" altLang="pl-PL" sz="2800" dirty="0" smtClean="0"/>
              <a:t>Schneider’s Cup Winner in 1931 – </a:t>
            </a:r>
            <a:r>
              <a:rPr lang="en-US" altLang="pl-PL" sz="2800" dirty="0" err="1" smtClean="0"/>
              <a:t>Supermarine</a:t>
            </a:r>
            <a:r>
              <a:rPr lang="en-US" altLang="pl-PL" sz="2800" dirty="0" smtClean="0"/>
              <a:t> S-6B</a:t>
            </a:r>
          </a:p>
        </p:txBody>
      </p:sp>
      <p:pic>
        <p:nvPicPr>
          <p:cNvPr id="48131" name="Picture 3" descr="schneider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1600"/>
            <a:ext cx="78486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74638"/>
            <a:ext cx="8229600" cy="563562"/>
          </a:xfrm>
        </p:spPr>
        <p:txBody>
          <a:bodyPr/>
          <a:lstStyle/>
          <a:p>
            <a:pPr eaLnBrk="1" hangingPunct="1"/>
            <a:r>
              <a:rPr lang="en-US" altLang="pl-PL" sz="2800" dirty="0" smtClean="0"/>
              <a:t>Schneider  Trophy – races of hydroplanes</a:t>
            </a:r>
          </a:p>
        </p:txBody>
      </p:sp>
      <p:graphicFrame>
        <p:nvGraphicFramePr>
          <p:cNvPr id="1026" name="Object 4"/>
          <p:cNvGraphicFramePr>
            <a:graphicFrameLocks noChangeAspect="1"/>
          </p:cNvGraphicFramePr>
          <p:nvPr>
            <p:extLst>
              <p:ext uri="{D42A27DB-BD31-4B8C-83A1-F6EECF244321}">
                <p14:modId xmlns:p14="http://schemas.microsoft.com/office/powerpoint/2010/main" val="3778473034"/>
              </p:ext>
            </p:extLst>
          </p:nvPr>
        </p:nvGraphicFramePr>
        <p:xfrm>
          <a:off x="300038" y="1049338"/>
          <a:ext cx="8050212" cy="5651500"/>
        </p:xfrm>
        <a:graphic>
          <a:graphicData uri="http://schemas.openxmlformats.org/presentationml/2006/ole">
            <mc:AlternateContent xmlns:mc="http://schemas.openxmlformats.org/markup-compatibility/2006">
              <mc:Choice xmlns:v="urn:schemas-microsoft-com:vml" Requires="v">
                <p:oleObj spid="_x0000_s1041" name="Document" r:id="rId4" imgW="6324585" imgH="4435454" progId="Word.Document.8">
                  <p:embed/>
                </p:oleObj>
              </mc:Choice>
              <mc:Fallback>
                <p:oleObj name="Document" r:id="rId4" imgW="6324585" imgH="4435454" progId="Word.Document.8">
                  <p:embed/>
                  <p:pic>
                    <p:nvPicPr>
                      <p:cNvPr id="0" name="Object 4"/>
                      <p:cNvPicPr>
                        <a:picLocks noChangeAspect="1" noChangeArrowheads="1"/>
                      </p:cNvPicPr>
                      <p:nvPr/>
                    </p:nvPicPr>
                    <p:blipFill>
                      <a:blip r:embed="rId5"/>
                      <a:srcRect/>
                      <a:stretch>
                        <a:fillRect/>
                      </a:stretch>
                    </p:blipFill>
                    <p:spPr bwMode="auto">
                      <a:xfrm>
                        <a:off x="300038" y="1049338"/>
                        <a:ext cx="8050212" cy="5651500"/>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nvPr>
        </p:nvSpPr>
        <p:spPr/>
        <p:txBody>
          <a:bodyPr/>
          <a:lstStyle/>
          <a:p>
            <a:r>
              <a:rPr lang="en-US" altLang="pl-PL" sz="3200" dirty="0"/>
              <a:t>Schneider Trophy – </a:t>
            </a:r>
            <a:r>
              <a:rPr lang="en-US" altLang="pl-PL" sz="3200" dirty="0" smtClean="0"/>
              <a:t>Max airspeed</a:t>
            </a:r>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268760"/>
            <a:ext cx="8475096" cy="5184576"/>
          </a:xfrm>
          <a:prstGeom prst="rect">
            <a:avLst/>
          </a:prstGeom>
        </p:spPr>
      </p:pic>
    </p:spTree>
    <p:extLst>
      <p:ext uri="{BB962C8B-B14F-4D97-AF65-F5344CB8AC3E}">
        <p14:creationId xmlns:p14="http://schemas.microsoft.com/office/powerpoint/2010/main" val="36734651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p:nvPr>
        </p:nvSpPr>
        <p:spPr/>
        <p:txBody>
          <a:bodyPr/>
          <a:lstStyle/>
          <a:p>
            <a:r>
              <a:rPr lang="en-US" altLang="pl-PL" sz="3200" dirty="0" smtClean="0"/>
              <a:t>Schneider Trophy – Engine power</a:t>
            </a:r>
          </a:p>
        </p:txBody>
      </p:sp>
      <p:pic>
        <p:nvPicPr>
          <p:cNvPr id="2" name="Obraz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1412775"/>
            <a:ext cx="8547648" cy="5160543"/>
          </a:xfrm>
          <a:prstGeom prst="rect">
            <a:avLst/>
          </a:prstGeom>
        </p:spPr>
      </p:pic>
    </p:spTree>
    <p:extLst>
      <p:ext uri="{BB962C8B-B14F-4D97-AF65-F5344CB8AC3E}">
        <p14:creationId xmlns:p14="http://schemas.microsoft.com/office/powerpoint/2010/main" val="7359861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pl-PL" smtClean="0"/>
              <a:t>What left</a:t>
            </a:r>
            <a:r>
              <a:rPr lang="pl-PL" altLang="pl-PL" smtClean="0"/>
              <a:t> ?</a:t>
            </a:r>
          </a:p>
        </p:txBody>
      </p:sp>
      <p:sp>
        <p:nvSpPr>
          <p:cNvPr id="49155" name="Text Box 3"/>
          <p:cNvSpPr txBox="1">
            <a:spLocks noChangeArrowheads="1"/>
          </p:cNvSpPr>
          <p:nvPr/>
        </p:nvSpPr>
        <p:spPr bwMode="auto">
          <a:xfrm>
            <a:off x="1295400" y="2008188"/>
            <a:ext cx="6110288"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Tx/>
              <a:buChar char="•"/>
            </a:pPr>
            <a:r>
              <a:rPr lang="pl-PL" altLang="pl-PL" sz="3600" dirty="0">
                <a:solidFill>
                  <a:schemeClr val="tx2">
                    <a:lumMod val="75000"/>
                  </a:schemeClr>
                </a:solidFill>
              </a:rPr>
              <a:t> </a:t>
            </a:r>
            <a:r>
              <a:rPr lang="en-US" altLang="pl-PL" sz="3600" dirty="0">
                <a:solidFill>
                  <a:schemeClr val="tx2">
                    <a:lumMod val="75000"/>
                  </a:schemeClr>
                </a:solidFill>
              </a:rPr>
              <a:t>new types of aircrafts</a:t>
            </a:r>
            <a:endParaRPr lang="pl-PL" altLang="pl-PL" sz="3600" dirty="0">
              <a:solidFill>
                <a:schemeClr val="tx2">
                  <a:lumMod val="75000"/>
                </a:schemeClr>
              </a:solidFill>
            </a:endParaRPr>
          </a:p>
          <a:p>
            <a:pPr eaLnBrk="1" hangingPunct="1">
              <a:buFontTx/>
              <a:buChar char="•"/>
            </a:pPr>
            <a:r>
              <a:rPr lang="pl-PL" altLang="pl-PL" sz="3600" dirty="0">
                <a:solidFill>
                  <a:schemeClr val="tx2">
                    <a:lumMod val="75000"/>
                  </a:schemeClr>
                </a:solidFill>
              </a:rPr>
              <a:t> </a:t>
            </a:r>
            <a:r>
              <a:rPr lang="en-US" altLang="pl-PL" sz="3600" dirty="0">
                <a:solidFill>
                  <a:schemeClr val="tx2">
                    <a:lumMod val="75000"/>
                  </a:schemeClr>
                </a:solidFill>
              </a:rPr>
              <a:t>progress in aerodynamics</a:t>
            </a:r>
          </a:p>
          <a:p>
            <a:pPr eaLnBrk="1" hangingPunct="1">
              <a:buFontTx/>
              <a:buChar char="•"/>
            </a:pPr>
            <a:r>
              <a:rPr lang="en-US" altLang="pl-PL" sz="3600" dirty="0">
                <a:solidFill>
                  <a:schemeClr val="tx2">
                    <a:lumMod val="75000"/>
                  </a:schemeClr>
                </a:solidFill>
              </a:rPr>
              <a:t> progress in structure design</a:t>
            </a:r>
            <a:endParaRPr lang="pl-PL" altLang="pl-PL" sz="3600" dirty="0">
              <a:solidFill>
                <a:schemeClr val="tx2">
                  <a:lumMod val="75000"/>
                </a:schemeClr>
              </a:solidFill>
            </a:endParaRPr>
          </a:p>
          <a:p>
            <a:pPr eaLnBrk="1" hangingPunct="1">
              <a:buFontTx/>
              <a:buChar char="•"/>
            </a:pPr>
            <a:r>
              <a:rPr lang="pl-PL" altLang="pl-PL" sz="3600" dirty="0">
                <a:solidFill>
                  <a:schemeClr val="tx2">
                    <a:lumMod val="75000"/>
                  </a:schemeClr>
                </a:solidFill>
              </a:rPr>
              <a:t> </a:t>
            </a:r>
            <a:r>
              <a:rPr lang="en-US" altLang="pl-PL" sz="3600" dirty="0">
                <a:solidFill>
                  <a:schemeClr val="tx2">
                    <a:lumMod val="75000"/>
                  </a:schemeClr>
                </a:solidFill>
              </a:rPr>
              <a:t>new engines</a:t>
            </a:r>
            <a:endParaRPr lang="pl-PL" altLang="pl-PL" sz="3600" dirty="0">
              <a:solidFill>
                <a:schemeClr val="tx2">
                  <a:lumMod val="75000"/>
                </a:schemeClr>
              </a:solidFill>
            </a:endParaRPr>
          </a:p>
          <a:p>
            <a:pPr eaLnBrk="1" hangingPunct="1">
              <a:buFontTx/>
              <a:buChar char="•"/>
            </a:pPr>
            <a:r>
              <a:rPr lang="pl-PL" altLang="pl-PL" sz="3600" dirty="0">
                <a:solidFill>
                  <a:schemeClr val="tx2">
                    <a:lumMod val="75000"/>
                  </a:schemeClr>
                </a:solidFill>
              </a:rPr>
              <a:t>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DI89G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8175" y="333375"/>
            <a:ext cx="5310188" cy="54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9" name="Text Box 3"/>
          <p:cNvSpPr txBox="1">
            <a:spLocks noChangeArrowheads="1"/>
          </p:cNvSpPr>
          <p:nvPr/>
        </p:nvSpPr>
        <p:spPr bwMode="auto">
          <a:xfrm>
            <a:off x="2916238" y="6019800"/>
            <a:ext cx="19637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pl-PL" sz="2400" dirty="0">
                <a:solidFill>
                  <a:schemeClr val="tx2">
                    <a:lumMod val="75000"/>
                  </a:schemeClr>
                </a:solidFill>
              </a:rPr>
              <a:t>grid structure</a:t>
            </a:r>
            <a:endParaRPr lang="pl-PL" altLang="pl-PL" sz="24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DI89G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4075" y="188913"/>
            <a:ext cx="4949825" cy="590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 Box 3"/>
          <p:cNvSpPr txBox="1">
            <a:spLocks noChangeArrowheads="1"/>
          </p:cNvSpPr>
          <p:nvPr/>
        </p:nvSpPr>
        <p:spPr bwMode="auto">
          <a:xfrm>
            <a:off x="2484438" y="6308725"/>
            <a:ext cx="4425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dirty="0" err="1" smtClean="0">
                <a:solidFill>
                  <a:schemeClr val="tx2">
                    <a:lumMod val="75000"/>
                  </a:schemeClr>
                </a:solidFill>
              </a:rPr>
              <a:t>Monocoque</a:t>
            </a:r>
            <a:r>
              <a:rPr lang="en-US" altLang="pl-PL" dirty="0" smtClean="0">
                <a:solidFill>
                  <a:schemeClr val="tx2">
                    <a:lumMod val="75000"/>
                  </a:schemeClr>
                </a:solidFill>
              </a:rPr>
              <a:t> and </a:t>
            </a:r>
            <a:r>
              <a:rPr lang="en-US" altLang="pl-PL" dirty="0" err="1" smtClean="0">
                <a:solidFill>
                  <a:schemeClr val="tx2">
                    <a:lumMod val="75000"/>
                  </a:schemeClr>
                </a:solidFill>
              </a:rPr>
              <a:t>Semimoncoque</a:t>
            </a:r>
            <a:r>
              <a:rPr lang="en-US" altLang="pl-PL" dirty="0" smtClean="0">
                <a:solidFill>
                  <a:schemeClr val="tx2">
                    <a:lumMod val="75000"/>
                  </a:schemeClr>
                </a:solidFill>
              </a:rPr>
              <a:t> structure</a:t>
            </a:r>
            <a:endParaRPr lang="en-US" altLang="pl-PL"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Deperdussi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836613"/>
            <a:ext cx="8280400" cy="410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 Box 3"/>
          <p:cNvSpPr txBox="1">
            <a:spLocks noChangeArrowheads="1"/>
          </p:cNvSpPr>
          <p:nvPr/>
        </p:nvSpPr>
        <p:spPr bwMode="auto">
          <a:xfrm>
            <a:off x="755650" y="5516563"/>
            <a:ext cx="7777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dirty="0">
                <a:solidFill>
                  <a:schemeClr val="tx2">
                    <a:lumMod val="75000"/>
                  </a:schemeClr>
                </a:solidFill>
              </a:rPr>
              <a:t>1912 – </a:t>
            </a:r>
            <a:r>
              <a:rPr lang="en-GB" altLang="pl-PL" b="1" dirty="0">
                <a:solidFill>
                  <a:schemeClr val="tx2">
                    <a:lumMod val="75000"/>
                  </a:schemeClr>
                </a:solidFill>
              </a:rPr>
              <a:t>first aircraft of </a:t>
            </a:r>
            <a:r>
              <a:rPr lang="en-US" altLang="pl-PL" b="1" dirty="0" err="1">
                <a:solidFill>
                  <a:schemeClr val="tx2">
                    <a:lumMod val="75000"/>
                  </a:schemeClr>
                </a:solidFill>
              </a:rPr>
              <a:t>Monocoque</a:t>
            </a:r>
            <a:r>
              <a:rPr lang="en-US" altLang="pl-PL" b="1" dirty="0">
                <a:solidFill>
                  <a:schemeClr val="tx2">
                    <a:lumMod val="75000"/>
                  </a:schemeClr>
                </a:solidFill>
              </a:rPr>
              <a:t> fuselage structure</a:t>
            </a:r>
            <a:r>
              <a:rPr lang="pl-PL" altLang="pl-PL" b="1" dirty="0">
                <a:solidFill>
                  <a:schemeClr val="tx2">
                    <a:lumMod val="75000"/>
                  </a:schemeClr>
                </a:solidFill>
              </a:rPr>
              <a:t> - </a:t>
            </a:r>
            <a:r>
              <a:rPr lang="pl-PL" altLang="pl-PL" b="1" dirty="0" err="1">
                <a:solidFill>
                  <a:schemeClr val="tx2">
                    <a:lumMod val="75000"/>
                  </a:schemeClr>
                </a:solidFill>
              </a:rPr>
              <a:t>Deperdussin</a:t>
            </a:r>
            <a:endParaRPr lang="pl-PL" altLang="pl-PL"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dep_gbr_1913_2_7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25" y="1423988"/>
            <a:ext cx="7143750"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755650" y="5516563"/>
            <a:ext cx="7777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dirty="0">
                <a:solidFill>
                  <a:schemeClr val="tx2">
                    <a:lumMod val="75000"/>
                  </a:schemeClr>
                </a:solidFill>
              </a:rPr>
              <a:t>1912 – </a:t>
            </a:r>
            <a:r>
              <a:rPr lang="en-GB" altLang="pl-PL" b="1" dirty="0">
                <a:solidFill>
                  <a:schemeClr val="tx2">
                    <a:lumMod val="75000"/>
                  </a:schemeClr>
                </a:solidFill>
              </a:rPr>
              <a:t>first aircraft of </a:t>
            </a:r>
            <a:r>
              <a:rPr lang="en-US" altLang="pl-PL" b="1" dirty="0" err="1">
                <a:solidFill>
                  <a:schemeClr val="tx2">
                    <a:lumMod val="75000"/>
                  </a:schemeClr>
                </a:solidFill>
              </a:rPr>
              <a:t>Monocoque</a:t>
            </a:r>
            <a:r>
              <a:rPr lang="en-US" altLang="pl-PL" b="1" dirty="0">
                <a:solidFill>
                  <a:schemeClr val="tx2">
                    <a:lumMod val="75000"/>
                  </a:schemeClr>
                </a:solidFill>
              </a:rPr>
              <a:t> fuselage structure</a:t>
            </a:r>
            <a:r>
              <a:rPr lang="pl-PL" altLang="pl-PL" b="1" dirty="0">
                <a:solidFill>
                  <a:schemeClr val="tx2">
                    <a:lumMod val="75000"/>
                  </a:schemeClr>
                </a:solidFill>
              </a:rPr>
              <a:t> - </a:t>
            </a:r>
            <a:r>
              <a:rPr lang="pl-PL" altLang="pl-PL" b="1" dirty="0" err="1">
                <a:solidFill>
                  <a:schemeClr val="tx2">
                    <a:lumMod val="75000"/>
                  </a:schemeClr>
                </a:solidFill>
              </a:rPr>
              <a:t>Deperdussin</a:t>
            </a:r>
            <a:endParaRPr lang="pl-PL" altLang="pl-PL"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3" descr="dep_gb_1_pg_10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43000"/>
            <a:ext cx="7543800" cy="5024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645318" y="404664"/>
            <a:ext cx="7777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dirty="0">
                <a:solidFill>
                  <a:schemeClr val="tx2">
                    <a:lumMod val="75000"/>
                  </a:schemeClr>
                </a:solidFill>
              </a:rPr>
              <a:t>1912 – </a:t>
            </a:r>
            <a:r>
              <a:rPr lang="en-GB" altLang="pl-PL" b="1" dirty="0">
                <a:solidFill>
                  <a:schemeClr val="tx2">
                    <a:lumMod val="75000"/>
                  </a:schemeClr>
                </a:solidFill>
              </a:rPr>
              <a:t>first aircraft of </a:t>
            </a:r>
            <a:r>
              <a:rPr lang="en-US" altLang="pl-PL" b="1" dirty="0" err="1">
                <a:solidFill>
                  <a:schemeClr val="tx2">
                    <a:lumMod val="75000"/>
                  </a:schemeClr>
                </a:solidFill>
              </a:rPr>
              <a:t>Monocoque</a:t>
            </a:r>
            <a:r>
              <a:rPr lang="en-US" altLang="pl-PL" b="1" dirty="0">
                <a:solidFill>
                  <a:schemeClr val="tx2">
                    <a:lumMod val="75000"/>
                  </a:schemeClr>
                </a:solidFill>
              </a:rPr>
              <a:t> fuselage structure</a:t>
            </a:r>
            <a:r>
              <a:rPr lang="pl-PL" altLang="pl-PL" b="1" dirty="0">
                <a:solidFill>
                  <a:schemeClr val="tx2">
                    <a:lumMod val="75000"/>
                  </a:schemeClr>
                </a:solidFill>
              </a:rPr>
              <a:t> - </a:t>
            </a:r>
            <a:r>
              <a:rPr lang="pl-PL" altLang="pl-PL" b="1" dirty="0" err="1">
                <a:solidFill>
                  <a:schemeClr val="tx2">
                    <a:lumMod val="75000"/>
                  </a:schemeClr>
                </a:solidFill>
              </a:rPr>
              <a:t>Deperdussin</a:t>
            </a:r>
            <a:endParaRPr lang="pl-PL" altLang="pl-PL"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282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0" y="793750"/>
            <a:ext cx="7874000" cy="5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3"/>
          <p:cNvSpPr txBox="1">
            <a:spLocks noChangeArrowheads="1"/>
          </p:cNvSpPr>
          <p:nvPr/>
        </p:nvSpPr>
        <p:spPr bwMode="auto">
          <a:xfrm>
            <a:off x="645318" y="404664"/>
            <a:ext cx="7777163"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b="1" dirty="0">
                <a:solidFill>
                  <a:schemeClr val="tx2">
                    <a:lumMod val="75000"/>
                  </a:schemeClr>
                </a:solidFill>
              </a:rPr>
              <a:t>1912 – </a:t>
            </a:r>
            <a:r>
              <a:rPr lang="en-GB" altLang="pl-PL" b="1" dirty="0">
                <a:solidFill>
                  <a:schemeClr val="tx2">
                    <a:lumMod val="75000"/>
                  </a:schemeClr>
                </a:solidFill>
              </a:rPr>
              <a:t>first aircraft of </a:t>
            </a:r>
            <a:r>
              <a:rPr lang="en-US" altLang="pl-PL" b="1" dirty="0" err="1">
                <a:solidFill>
                  <a:schemeClr val="tx2">
                    <a:lumMod val="75000"/>
                  </a:schemeClr>
                </a:solidFill>
              </a:rPr>
              <a:t>Monocoque</a:t>
            </a:r>
            <a:r>
              <a:rPr lang="en-US" altLang="pl-PL" b="1" dirty="0">
                <a:solidFill>
                  <a:schemeClr val="tx2">
                    <a:lumMod val="75000"/>
                  </a:schemeClr>
                </a:solidFill>
              </a:rPr>
              <a:t> fuselage structure</a:t>
            </a:r>
            <a:r>
              <a:rPr lang="pl-PL" altLang="pl-PL" b="1" dirty="0">
                <a:solidFill>
                  <a:schemeClr val="tx2">
                    <a:lumMod val="75000"/>
                  </a:schemeClr>
                </a:solidFill>
              </a:rPr>
              <a:t> - </a:t>
            </a:r>
            <a:r>
              <a:rPr lang="pl-PL" altLang="pl-PL" b="1" dirty="0" err="1">
                <a:solidFill>
                  <a:schemeClr val="tx2">
                    <a:lumMod val="75000"/>
                  </a:schemeClr>
                </a:solidFill>
              </a:rPr>
              <a:t>Deperdussin</a:t>
            </a:r>
            <a:endParaRPr lang="pl-PL" altLang="pl-PL"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DI89G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620713"/>
            <a:ext cx="8064500" cy="462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Text Box 3"/>
          <p:cNvSpPr txBox="1">
            <a:spLocks noChangeArrowheads="1"/>
          </p:cNvSpPr>
          <p:nvPr/>
        </p:nvSpPr>
        <p:spPr bwMode="auto">
          <a:xfrm>
            <a:off x="468313" y="5516563"/>
            <a:ext cx="8064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ltLang="pl-PL" b="1" dirty="0">
                <a:solidFill>
                  <a:schemeClr val="tx2">
                    <a:lumMod val="75000"/>
                  </a:schemeClr>
                </a:solidFill>
                <a:latin typeface="Trebuchet MS" pitchFamily="34" charset="0"/>
              </a:rPr>
              <a:t>The fuselage of </a:t>
            </a:r>
            <a:r>
              <a:rPr lang="en-GB" altLang="pl-PL" b="1" dirty="0" err="1" smtClean="0">
                <a:solidFill>
                  <a:schemeClr val="tx2">
                    <a:lumMod val="75000"/>
                  </a:schemeClr>
                </a:solidFill>
                <a:latin typeface="Trebuchet MS" pitchFamily="34" charset="0"/>
              </a:rPr>
              <a:t>Locheed</a:t>
            </a:r>
            <a:r>
              <a:rPr lang="en-GB" altLang="pl-PL" b="1" dirty="0" smtClean="0">
                <a:solidFill>
                  <a:schemeClr val="tx2">
                    <a:lumMod val="75000"/>
                  </a:schemeClr>
                </a:solidFill>
                <a:latin typeface="Trebuchet MS" pitchFamily="34" charset="0"/>
              </a:rPr>
              <a:t> </a:t>
            </a:r>
            <a:r>
              <a:rPr lang="en-GB" altLang="pl-PL" b="1" dirty="0">
                <a:solidFill>
                  <a:schemeClr val="tx2">
                    <a:lumMod val="75000"/>
                  </a:schemeClr>
                </a:solidFill>
                <a:latin typeface="Trebuchet MS" pitchFamily="34" charset="0"/>
              </a:rPr>
              <a:t>Aircraft's S-1, designed by Jack Northrop, </a:t>
            </a:r>
          </a:p>
          <a:p>
            <a:pPr algn="ctr" eaLnBrk="1" hangingPunct="1"/>
            <a:r>
              <a:rPr lang="en-GB" altLang="pl-PL" b="1" dirty="0">
                <a:solidFill>
                  <a:schemeClr val="tx2">
                    <a:lumMod val="75000"/>
                  </a:schemeClr>
                </a:solidFill>
                <a:latin typeface="Trebuchet MS" pitchFamily="34" charset="0"/>
              </a:rPr>
              <a:t>was </a:t>
            </a:r>
            <a:r>
              <a:rPr lang="en-GB" altLang="pl-PL" b="1" dirty="0" err="1">
                <a:solidFill>
                  <a:schemeClr val="tx2">
                    <a:lumMod val="75000"/>
                  </a:schemeClr>
                </a:solidFill>
                <a:latin typeface="Trebuchet MS" pitchFamily="34" charset="0"/>
              </a:rPr>
              <a:t>molded</a:t>
            </a:r>
            <a:r>
              <a:rPr lang="en-GB" altLang="pl-PL" b="1" dirty="0">
                <a:solidFill>
                  <a:schemeClr val="tx2">
                    <a:lumMod val="75000"/>
                  </a:schemeClr>
                </a:solidFill>
                <a:latin typeface="Trebuchet MS" pitchFamily="34" charset="0"/>
              </a:rPr>
              <a:t> plywood.</a:t>
            </a:r>
            <a:r>
              <a:rPr lang="en-GB" altLang="pl-PL" b="1" dirty="0">
                <a:solidFill>
                  <a:schemeClr val="tx2">
                    <a:lumMod val="75000"/>
                  </a:schemeClr>
                </a:solidFill>
              </a:rPr>
              <a:t> </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DI89G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513" y="260350"/>
            <a:ext cx="4602162" cy="554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Text Box 3"/>
          <p:cNvSpPr txBox="1">
            <a:spLocks noChangeArrowheads="1"/>
          </p:cNvSpPr>
          <p:nvPr/>
        </p:nvSpPr>
        <p:spPr bwMode="auto">
          <a:xfrm>
            <a:off x="548788" y="5943600"/>
            <a:ext cx="7782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GB" altLang="pl-PL" b="1" dirty="0">
                <a:solidFill>
                  <a:schemeClr val="tx2">
                    <a:lumMod val="75000"/>
                  </a:schemeClr>
                </a:solidFill>
                <a:latin typeface="Trebuchet MS" pitchFamily="34" charset="0"/>
              </a:rPr>
              <a:t>Concrete </a:t>
            </a:r>
            <a:r>
              <a:rPr lang="en-GB" altLang="pl-PL" b="1" dirty="0" err="1">
                <a:solidFill>
                  <a:schemeClr val="tx2">
                    <a:lumMod val="75000"/>
                  </a:schemeClr>
                </a:solidFill>
                <a:latin typeface="Trebuchet MS" pitchFamily="34" charset="0"/>
              </a:rPr>
              <a:t>mold</a:t>
            </a:r>
            <a:r>
              <a:rPr lang="en-GB" altLang="pl-PL" b="1" dirty="0">
                <a:solidFill>
                  <a:schemeClr val="tx2">
                    <a:lumMod val="75000"/>
                  </a:schemeClr>
                </a:solidFill>
                <a:latin typeface="Trebuchet MS" pitchFamily="34" charset="0"/>
              </a:rPr>
              <a:t> in which </a:t>
            </a:r>
            <a:r>
              <a:rPr lang="en-GB" altLang="pl-PL" b="1" dirty="0" err="1">
                <a:solidFill>
                  <a:schemeClr val="tx2">
                    <a:lumMod val="75000"/>
                  </a:schemeClr>
                </a:solidFill>
                <a:latin typeface="Trebuchet MS" pitchFamily="34" charset="0"/>
              </a:rPr>
              <a:t>monocoque</a:t>
            </a:r>
            <a:r>
              <a:rPr lang="en-GB" altLang="pl-PL" b="1" dirty="0">
                <a:solidFill>
                  <a:schemeClr val="tx2">
                    <a:lumMod val="75000"/>
                  </a:schemeClr>
                </a:solidFill>
                <a:latin typeface="Trebuchet MS" pitchFamily="34" charset="0"/>
              </a:rPr>
              <a:t> wooden shell of the S-1 </a:t>
            </a:r>
            <a:r>
              <a:rPr lang="en-GB" altLang="pl-PL" b="1" dirty="0" smtClean="0">
                <a:solidFill>
                  <a:schemeClr val="tx2">
                    <a:lumMod val="75000"/>
                  </a:schemeClr>
                </a:solidFill>
                <a:latin typeface="Trebuchet MS" pitchFamily="34" charset="0"/>
              </a:rPr>
              <a:t>Lockheed</a:t>
            </a:r>
            <a:endParaRPr lang="en-GB" altLang="pl-PL" b="1" dirty="0">
              <a:solidFill>
                <a:schemeClr val="tx2">
                  <a:lumMod val="75000"/>
                </a:schemeClr>
              </a:solidFill>
              <a:latin typeface="Trebuchet MS" pitchFamily="34" charset="0"/>
            </a:endParaRPr>
          </a:p>
          <a:p>
            <a:pPr algn="ctr" eaLnBrk="1" hangingPunct="1"/>
            <a:r>
              <a:rPr lang="en-GB" altLang="pl-PL" b="1" dirty="0">
                <a:solidFill>
                  <a:schemeClr val="tx2">
                    <a:lumMod val="75000"/>
                  </a:schemeClr>
                </a:solidFill>
                <a:latin typeface="Trebuchet MS" pitchFamily="34" charset="0"/>
              </a:rPr>
              <a:t> sport biplane of 1919 was formed.</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p:cNvSpPr>
          <p:nvPr>
            <p:ph type="title"/>
          </p:nvPr>
        </p:nvSpPr>
        <p:spPr/>
        <p:txBody>
          <a:bodyPr/>
          <a:lstStyle/>
          <a:p>
            <a:r>
              <a:rPr lang="en-US" altLang="pl-PL" sz="3200" dirty="0" smtClean="0">
                <a:latin typeface="Arial" charset="0"/>
              </a:rPr>
              <a:t>New technologies transfer </a:t>
            </a:r>
            <a:r>
              <a:rPr lang="pl-PL" altLang="pl-PL" sz="3200" dirty="0" smtClean="0">
                <a:latin typeface="Arial" charset="0"/>
              </a:rPr>
              <a:t>…</a:t>
            </a:r>
          </a:p>
        </p:txBody>
      </p:sp>
      <p:pic>
        <p:nvPicPr>
          <p:cNvPr id="87043" name="Picture 3" descr="spitfire_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500" y="1989138"/>
            <a:ext cx="3368675" cy="4708525"/>
          </a:xfrm>
          <a:prstGeom prst="rect">
            <a:avLst/>
          </a:prstGeom>
          <a:noFill/>
          <a:extLst>
            <a:ext uri="{909E8E84-426E-40DD-AFC4-6F175D3DCCD1}">
              <a14:hiddenFill xmlns:a14="http://schemas.microsoft.com/office/drawing/2010/main">
                <a:solidFill>
                  <a:srgbClr val="FFFFFF"/>
                </a:solidFill>
              </a14:hiddenFill>
            </a:ext>
          </a:extLst>
        </p:spPr>
      </p:pic>
      <p:sp>
        <p:nvSpPr>
          <p:cNvPr id="87046" name="Text Box 6"/>
          <p:cNvSpPr txBox="1">
            <a:spLocks noChangeArrowheads="1"/>
          </p:cNvSpPr>
          <p:nvPr/>
        </p:nvSpPr>
        <p:spPr bwMode="auto">
          <a:xfrm>
            <a:off x="395288" y="5084763"/>
            <a:ext cx="48275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a:latin typeface="Arial" charset="0"/>
              </a:rPr>
              <a:t>Supermarine S6B (1931) </a:t>
            </a:r>
            <a:r>
              <a:rPr lang="pl-PL" altLang="pl-PL">
                <a:latin typeface="Arial" charset="0"/>
                <a:sym typeface="Wingdings" pitchFamily="2" charset="2"/>
              </a:rPr>
              <a:t> Spitfire (1936-48)</a:t>
            </a:r>
            <a:endParaRPr lang="pl-PL" altLang="pl-PL">
              <a:latin typeface="Arial" charset="0"/>
            </a:endParaRPr>
          </a:p>
        </p:txBody>
      </p:sp>
      <p:pic>
        <p:nvPicPr>
          <p:cNvPr id="8704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1557338"/>
            <a:ext cx="5256213" cy="324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1413147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nvPr>
        </p:nvSpPr>
        <p:spPr/>
        <p:txBody>
          <a:bodyPr/>
          <a:lstStyle/>
          <a:p>
            <a:r>
              <a:rPr lang="en-US" altLang="pl-PL" sz="3200" dirty="0">
                <a:latin typeface="Arial" charset="0"/>
              </a:rPr>
              <a:t>New technologies transfer </a:t>
            </a:r>
            <a:r>
              <a:rPr lang="pl-PL" altLang="pl-PL" sz="3200" dirty="0" smtClean="0">
                <a:latin typeface="Arial" charset="0"/>
              </a:rPr>
              <a:t>…</a:t>
            </a:r>
          </a:p>
        </p:txBody>
      </p:sp>
      <p:pic>
        <p:nvPicPr>
          <p:cNvPr id="92164" name="Picture 4" descr="macchi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6100" y="3213100"/>
            <a:ext cx="4570413" cy="3321050"/>
          </a:xfrm>
          <a:prstGeom prst="rect">
            <a:avLst/>
          </a:prstGeom>
          <a:noFill/>
          <a:extLst>
            <a:ext uri="{909E8E84-426E-40DD-AFC4-6F175D3DCCD1}">
              <a14:hiddenFill xmlns:a14="http://schemas.microsoft.com/office/drawing/2010/main">
                <a:solidFill>
                  <a:srgbClr val="FFFFFF"/>
                </a:solidFill>
              </a14:hiddenFill>
            </a:ext>
          </a:extLst>
        </p:spPr>
      </p:pic>
      <p:pic>
        <p:nvPicPr>
          <p:cNvPr id="9216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1412875"/>
            <a:ext cx="5329238"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7" name="Text Box 7"/>
          <p:cNvSpPr txBox="1">
            <a:spLocks noChangeArrowheads="1"/>
          </p:cNvSpPr>
          <p:nvPr/>
        </p:nvSpPr>
        <p:spPr bwMode="auto">
          <a:xfrm>
            <a:off x="250825" y="4437063"/>
            <a:ext cx="2808288"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pl-PL" altLang="pl-PL">
                <a:latin typeface="Arial" charset="0"/>
              </a:rPr>
              <a:t>Macchi S6B M.67 (1929) </a:t>
            </a:r>
          </a:p>
        </p:txBody>
      </p:sp>
      <p:sp>
        <p:nvSpPr>
          <p:cNvPr id="92168" name="Text Box 8"/>
          <p:cNvSpPr txBox="1">
            <a:spLocks noChangeArrowheads="1"/>
          </p:cNvSpPr>
          <p:nvPr/>
        </p:nvSpPr>
        <p:spPr bwMode="auto">
          <a:xfrm>
            <a:off x="6084888" y="2708275"/>
            <a:ext cx="29527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pl-PL" altLang="pl-PL">
                <a:latin typeface="Arial" charset="0"/>
                <a:sym typeface="Wingdings" pitchFamily="2" charset="2"/>
              </a:rPr>
              <a:t>Macchi MC-205 (1942-44)</a:t>
            </a:r>
            <a:endParaRPr lang="pl-PL" altLang="pl-PL">
              <a:latin typeface="Arial" charset="0"/>
            </a:endParaRPr>
          </a:p>
        </p:txBody>
      </p:sp>
    </p:spTree>
    <p:extLst>
      <p:ext uri="{BB962C8B-B14F-4D97-AF65-F5344CB8AC3E}">
        <p14:creationId xmlns:p14="http://schemas.microsoft.com/office/powerpoint/2010/main" val="52297493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381000" y="304800"/>
            <a:ext cx="8229600" cy="1219200"/>
          </a:xfrm>
        </p:spPr>
        <p:txBody>
          <a:bodyPr>
            <a:normAutofit fontScale="90000"/>
          </a:bodyPr>
          <a:lstStyle/>
          <a:p>
            <a:pPr eaLnBrk="1" hangingPunct="1"/>
            <a:r>
              <a:rPr lang="pl-PL" altLang="pl-PL" sz="3200" smtClean="0"/>
              <a:t>Macchi MC72 – </a:t>
            </a:r>
            <a:r>
              <a:rPr lang="en-GB" altLang="pl-PL" sz="3200" smtClean="0"/>
              <a:t>the fastest hydroplane with piston engine in the world till today !!!</a:t>
            </a:r>
            <a:br>
              <a:rPr lang="en-GB" altLang="pl-PL" sz="3200" smtClean="0"/>
            </a:br>
            <a:endParaRPr lang="pl-PL" altLang="pl-PL" sz="3200" smtClean="0"/>
          </a:p>
        </p:txBody>
      </p:sp>
      <p:sp>
        <p:nvSpPr>
          <p:cNvPr id="58371" name="Text Box 4"/>
          <p:cNvSpPr txBox="1">
            <a:spLocks noChangeArrowheads="1"/>
          </p:cNvSpPr>
          <p:nvPr/>
        </p:nvSpPr>
        <p:spPr bwMode="auto">
          <a:xfrm>
            <a:off x="69850" y="6019800"/>
            <a:ext cx="85915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sz="3600" dirty="0">
                <a:solidFill>
                  <a:schemeClr val="tx2">
                    <a:lumMod val="75000"/>
                  </a:schemeClr>
                </a:solidFill>
              </a:rPr>
              <a:t>23-10-1933 – </a:t>
            </a:r>
            <a:r>
              <a:rPr lang="en-GB" altLang="pl-PL" sz="3600" dirty="0">
                <a:solidFill>
                  <a:schemeClr val="tx2">
                    <a:lumMod val="75000"/>
                  </a:schemeClr>
                </a:solidFill>
              </a:rPr>
              <a:t>record</a:t>
            </a:r>
            <a:r>
              <a:rPr lang="pl-PL" altLang="pl-PL" sz="3600" dirty="0">
                <a:solidFill>
                  <a:schemeClr val="tx2">
                    <a:lumMod val="75000"/>
                  </a:schemeClr>
                </a:solidFill>
              </a:rPr>
              <a:t> </a:t>
            </a:r>
            <a:r>
              <a:rPr lang="en-GB" altLang="pl-PL" sz="3600" dirty="0">
                <a:solidFill>
                  <a:schemeClr val="tx2">
                    <a:lumMod val="75000"/>
                  </a:schemeClr>
                </a:solidFill>
              </a:rPr>
              <a:t>flight</a:t>
            </a:r>
            <a:r>
              <a:rPr lang="pl-PL" altLang="pl-PL" sz="3600" dirty="0">
                <a:solidFill>
                  <a:schemeClr val="tx2">
                    <a:lumMod val="75000"/>
                  </a:schemeClr>
                </a:solidFill>
              </a:rPr>
              <a:t> - 709,209 km/h</a:t>
            </a:r>
          </a:p>
        </p:txBody>
      </p:sp>
      <p:pic>
        <p:nvPicPr>
          <p:cNvPr id="58372" name="Picture 5" descr="mc72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24000"/>
            <a:ext cx="59436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mc72_profil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0"/>
            <a:ext cx="9144000" cy="563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457200" y="274638"/>
            <a:ext cx="8229600" cy="792162"/>
          </a:xfrm>
        </p:spPr>
        <p:txBody>
          <a:bodyPr/>
          <a:lstStyle/>
          <a:p>
            <a:pPr eaLnBrk="1" hangingPunct="1"/>
            <a:r>
              <a:rPr lang="pl-PL" altLang="pl-PL" smtClean="0"/>
              <a:t>American National Air Races</a:t>
            </a:r>
          </a:p>
        </p:txBody>
      </p:sp>
      <p:graphicFrame>
        <p:nvGraphicFramePr>
          <p:cNvPr id="2050" name="Object 3"/>
          <p:cNvGraphicFramePr>
            <a:graphicFrameLocks noChangeAspect="1"/>
          </p:cNvGraphicFramePr>
          <p:nvPr>
            <p:extLst>
              <p:ext uri="{D42A27DB-BD31-4B8C-83A1-F6EECF244321}">
                <p14:modId xmlns:p14="http://schemas.microsoft.com/office/powerpoint/2010/main" val="97409892"/>
              </p:ext>
            </p:extLst>
          </p:nvPr>
        </p:nvGraphicFramePr>
        <p:xfrm>
          <a:off x="155575" y="1216025"/>
          <a:ext cx="8686800" cy="5349875"/>
        </p:xfrm>
        <a:graphic>
          <a:graphicData uri="http://schemas.openxmlformats.org/presentationml/2006/ole">
            <mc:AlternateContent xmlns:mc="http://schemas.openxmlformats.org/markup-compatibility/2006">
              <mc:Choice xmlns:v="urn:schemas-microsoft-com:vml" Requires="v">
                <p:oleObj spid="_x0000_s2065" name="Document" r:id="rId4" imgW="6354855" imgH="3913488" progId="Word.Document.8">
                  <p:embed/>
                </p:oleObj>
              </mc:Choice>
              <mc:Fallback>
                <p:oleObj name="Document" r:id="rId4" imgW="6354855" imgH="3913488" progId="Word.Document.8">
                  <p:embed/>
                  <p:pic>
                    <p:nvPicPr>
                      <p:cNvPr id="0" name="Object 3"/>
                      <p:cNvPicPr>
                        <a:picLocks noChangeAspect="1" noChangeArrowheads="1"/>
                      </p:cNvPicPr>
                      <p:nvPr/>
                    </p:nvPicPr>
                    <p:blipFill>
                      <a:blip r:embed="rId5"/>
                      <a:srcRect/>
                      <a:stretch>
                        <a:fillRect/>
                      </a:stretch>
                    </p:blipFill>
                    <p:spPr bwMode="auto">
                      <a:xfrm>
                        <a:off x="155575" y="1216025"/>
                        <a:ext cx="8686800" cy="534987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274638"/>
            <a:ext cx="8229600" cy="715962"/>
          </a:xfrm>
        </p:spPr>
        <p:txBody>
          <a:bodyPr>
            <a:normAutofit fontScale="90000"/>
          </a:bodyPr>
          <a:lstStyle/>
          <a:p>
            <a:pPr eaLnBrk="1" hangingPunct="1"/>
            <a:r>
              <a:rPr lang="pl-PL" altLang="pl-PL" smtClean="0"/>
              <a:t>American National Air Races</a:t>
            </a:r>
          </a:p>
        </p:txBody>
      </p:sp>
      <p:pic>
        <p:nvPicPr>
          <p:cNvPr id="61443" name="Picture 3" descr="Gee Be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143000"/>
            <a:ext cx="7162800" cy="537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pl-PL" altLang="pl-PL" smtClean="0"/>
              <a:t>American National Air Races</a:t>
            </a:r>
          </a:p>
        </p:txBody>
      </p:sp>
      <p:pic>
        <p:nvPicPr>
          <p:cNvPr id="62467" name="Picture 3" descr="gee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229600" cy="448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68" name="Text Box 4"/>
          <p:cNvSpPr txBox="1">
            <a:spLocks noChangeArrowheads="1"/>
          </p:cNvSpPr>
          <p:nvPr/>
        </p:nvSpPr>
        <p:spPr bwMode="auto">
          <a:xfrm>
            <a:off x="6461125" y="6208713"/>
            <a:ext cx="692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solidFill>
                  <a:schemeClr val="accent1"/>
                </a:solidFill>
              </a:rPr>
              <a:t>1932</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pl-PL" altLang="pl-PL" smtClean="0"/>
              <a:t>American National Air Races</a:t>
            </a:r>
          </a:p>
        </p:txBody>
      </p:sp>
      <p:pic>
        <p:nvPicPr>
          <p:cNvPr id="63491" name="Picture 3" descr="4-1-1-2-12"/>
          <p:cNvPicPr>
            <a:picLocks noChangeAspect="1" noChangeArrowheads="1"/>
          </p:cNvPicPr>
          <p:nvPr/>
        </p:nvPicPr>
        <p:blipFill>
          <a:blip r:embed="rId2">
            <a:extLst>
              <a:ext uri="{28A0092B-C50C-407E-A947-70E740481C1C}">
                <a14:useLocalDpi xmlns:a14="http://schemas.microsoft.com/office/drawing/2010/main" val="0"/>
              </a:ext>
            </a:extLst>
          </a:blip>
          <a:srcRect l="27835" t="13959" r="20619" b="37964"/>
          <a:stretch>
            <a:fillRect/>
          </a:stretch>
        </p:blipFill>
        <p:spPr bwMode="auto">
          <a:xfrm>
            <a:off x="838200" y="1447800"/>
            <a:ext cx="7543800" cy="467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2" name="Text Box 4"/>
          <p:cNvSpPr txBox="1">
            <a:spLocks noChangeArrowheads="1"/>
          </p:cNvSpPr>
          <p:nvPr/>
        </p:nvSpPr>
        <p:spPr bwMode="auto">
          <a:xfrm>
            <a:off x="4784725" y="5522913"/>
            <a:ext cx="174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t>Caudron C-460</a:t>
            </a:r>
          </a:p>
        </p:txBody>
      </p:sp>
      <p:sp>
        <p:nvSpPr>
          <p:cNvPr id="63493" name="Text Box 5"/>
          <p:cNvSpPr txBox="1">
            <a:spLocks noChangeArrowheads="1"/>
          </p:cNvSpPr>
          <p:nvPr/>
        </p:nvSpPr>
        <p:spPr bwMode="auto">
          <a:xfrm>
            <a:off x="7086600" y="6324600"/>
            <a:ext cx="692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solidFill>
                  <a:schemeClr val="accent1"/>
                </a:solidFill>
              </a:rPr>
              <a:t>1936</a:t>
            </a: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eaLnBrk="1" hangingPunct="1"/>
            <a:r>
              <a:rPr lang="pl-PL" altLang="pl-PL" smtClean="0"/>
              <a:t>American National Air Races</a:t>
            </a:r>
          </a:p>
        </p:txBody>
      </p:sp>
      <p:pic>
        <p:nvPicPr>
          <p:cNvPr id="64515" name="Picture 3" descr="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600200"/>
            <a:ext cx="7391400" cy="4630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6" name="Text Box 4"/>
          <p:cNvSpPr txBox="1">
            <a:spLocks noChangeArrowheads="1"/>
          </p:cNvSpPr>
          <p:nvPr/>
        </p:nvSpPr>
        <p:spPr bwMode="auto">
          <a:xfrm>
            <a:off x="5165725" y="6284913"/>
            <a:ext cx="1949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solidFill>
                  <a:schemeClr val="accent1"/>
                </a:solidFill>
              </a:rPr>
              <a:t>Caudron Cyclone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74638"/>
            <a:ext cx="8229600" cy="792162"/>
          </a:xfrm>
        </p:spPr>
        <p:txBody>
          <a:bodyPr/>
          <a:lstStyle/>
          <a:p>
            <a:pPr eaLnBrk="1" hangingPunct="1"/>
            <a:r>
              <a:rPr lang="pl-PL" altLang="pl-PL" smtClean="0"/>
              <a:t>American National Air Races</a:t>
            </a:r>
          </a:p>
        </p:txBody>
      </p:sp>
      <p:pic>
        <p:nvPicPr>
          <p:cNvPr id="65539" name="Picture 3" descr="Seversky_P-35A_USA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990600"/>
            <a:ext cx="6858000" cy="541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 Box 4"/>
          <p:cNvSpPr txBox="1">
            <a:spLocks noChangeArrowheads="1"/>
          </p:cNvSpPr>
          <p:nvPr/>
        </p:nvSpPr>
        <p:spPr bwMode="auto">
          <a:xfrm>
            <a:off x="1447800" y="6491288"/>
            <a:ext cx="5149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pl-PL" altLang="pl-PL">
                <a:solidFill>
                  <a:schemeClr val="accent1"/>
                </a:solidFill>
              </a:rPr>
              <a:t>Seversky P-35 –Bendix</a:t>
            </a:r>
            <a:r>
              <a:rPr lang="en-US" altLang="pl-PL">
                <a:solidFill>
                  <a:schemeClr val="accent1"/>
                </a:solidFill>
              </a:rPr>
              <a:t>’s Cup Winner</a:t>
            </a:r>
            <a:r>
              <a:rPr lang="pl-PL" altLang="pl-PL">
                <a:solidFill>
                  <a:schemeClr val="accent1"/>
                </a:solidFill>
              </a:rPr>
              <a:t> 1937-1939</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457200" y="274638"/>
            <a:ext cx="8229600" cy="715962"/>
          </a:xfrm>
        </p:spPr>
        <p:txBody>
          <a:bodyPr>
            <a:normAutofit fontScale="90000"/>
          </a:bodyPr>
          <a:lstStyle/>
          <a:p>
            <a:pPr eaLnBrk="1" hangingPunct="1"/>
            <a:r>
              <a:rPr lang="pl-PL" altLang="pl-PL" smtClean="0"/>
              <a:t>American National Air Races</a:t>
            </a:r>
          </a:p>
        </p:txBody>
      </p:sp>
      <p:pic>
        <p:nvPicPr>
          <p:cNvPr id="66563" name="Picture 3" descr="P-47D-40_Thunderbolt_44-95471_s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792480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4"/>
          <p:cNvSpPr txBox="1">
            <a:spLocks noChangeArrowheads="1"/>
          </p:cNvSpPr>
          <p:nvPr/>
        </p:nvSpPr>
        <p:spPr bwMode="auto">
          <a:xfrm>
            <a:off x="2286000" y="6491288"/>
            <a:ext cx="399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a:solidFill>
                  <a:schemeClr val="accent1"/>
                </a:solidFill>
              </a:rPr>
              <a:t>Successor</a:t>
            </a:r>
            <a:r>
              <a:rPr lang="pl-PL" altLang="pl-PL">
                <a:solidFill>
                  <a:schemeClr val="accent1"/>
                </a:solidFill>
              </a:rPr>
              <a:t> </a:t>
            </a:r>
            <a:r>
              <a:rPr lang="en-US" altLang="pl-PL">
                <a:solidFill>
                  <a:schemeClr val="accent1"/>
                </a:solidFill>
              </a:rPr>
              <a:t>of </a:t>
            </a:r>
            <a:r>
              <a:rPr lang="pl-PL" altLang="pl-PL">
                <a:solidFill>
                  <a:schemeClr val="accent1"/>
                </a:solidFill>
              </a:rPr>
              <a:t>P-35 – P47 Thunderbolt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381000" y="228600"/>
            <a:ext cx="8229600" cy="1524000"/>
          </a:xfrm>
        </p:spPr>
        <p:txBody>
          <a:bodyPr/>
          <a:lstStyle/>
          <a:p>
            <a:pPr eaLnBrk="1" hangingPunct="1"/>
            <a:r>
              <a:rPr lang="en-US" altLang="pl-PL" smtClean="0"/>
              <a:t>Stop with craze </a:t>
            </a:r>
            <a:r>
              <a:rPr lang="pl-PL" altLang="pl-PL" smtClean="0"/>
              <a:t/>
            </a:r>
            <a:br>
              <a:rPr lang="pl-PL" altLang="pl-PL" smtClean="0"/>
            </a:br>
            <a:r>
              <a:rPr lang="pl-PL" altLang="pl-PL" smtClean="0"/>
              <a:t>(</a:t>
            </a:r>
            <a:r>
              <a:rPr lang="en-US" altLang="pl-PL" smtClean="0"/>
              <a:t>for a minute</a:t>
            </a:r>
            <a:r>
              <a:rPr lang="pl-PL" altLang="pl-PL" smtClean="0"/>
              <a:t>)</a:t>
            </a:r>
          </a:p>
        </p:txBody>
      </p:sp>
      <p:pic>
        <p:nvPicPr>
          <p:cNvPr id="67587" name="Picture 3" descr="46flugzeuginnen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52600"/>
            <a:ext cx="5486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8" name="Text Box 4"/>
          <p:cNvSpPr txBox="1">
            <a:spLocks noChangeArrowheads="1"/>
          </p:cNvSpPr>
          <p:nvPr/>
        </p:nvSpPr>
        <p:spPr bwMode="auto">
          <a:xfrm>
            <a:off x="5334000" y="5867400"/>
            <a:ext cx="354276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sz="2400" dirty="0">
                <a:solidFill>
                  <a:schemeClr val="tx2">
                    <a:lumMod val="75000"/>
                  </a:schemeClr>
                </a:solidFill>
              </a:rPr>
              <a:t>Comfort a </a:t>
            </a:r>
            <a:r>
              <a:rPr lang="en-US" altLang="pl-PL" sz="2400" dirty="0" smtClean="0">
                <a:solidFill>
                  <a:schemeClr val="tx2">
                    <a:lumMod val="75000"/>
                  </a:schemeClr>
                </a:solidFill>
              </a:rPr>
              <a:t>little</a:t>
            </a:r>
          </a:p>
          <a:p>
            <a:pPr eaLnBrk="1" hangingPunct="1"/>
            <a:r>
              <a:rPr lang="pl-PL" altLang="pl-PL" sz="2400" dirty="0">
                <a:solidFill>
                  <a:schemeClr val="tx2">
                    <a:lumMod val="75000"/>
                  </a:schemeClr>
                </a:solidFill>
              </a:rPr>
              <a:t>Junkers F-13 – PLL </a:t>
            </a:r>
            <a:r>
              <a:rPr lang="pl-PL" altLang="pl-PL" sz="2400" dirty="0" smtClean="0">
                <a:solidFill>
                  <a:schemeClr val="tx2">
                    <a:lumMod val="75000"/>
                  </a:schemeClr>
                </a:solidFill>
              </a:rPr>
              <a:t>LOT</a:t>
            </a:r>
            <a:endParaRPr lang="pl-PL" altLang="pl-PL" sz="2400"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5334000" y="5867400"/>
            <a:ext cx="354276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F-13 – PLL LOT</a:t>
            </a:r>
            <a:endParaRPr lang="pl-PL" altLang="pl-PL" sz="2400" dirty="0">
              <a:solidFill>
                <a:schemeClr val="accent1">
                  <a:lumMod val="50000"/>
                </a:schemeClr>
              </a:solidFill>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466850"/>
            <a:ext cx="6856413" cy="3924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fl-ma_0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307975"/>
            <a:ext cx="7848600" cy="555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334000" y="5867400"/>
            <a:ext cx="2119491"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Ju-52</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eite_79_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23888"/>
            <a:ext cx="7921625" cy="561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pole tekstowe 4"/>
          <p:cNvSpPr txBox="1">
            <a:spLocks noChangeArrowheads="1"/>
          </p:cNvSpPr>
          <p:nvPr/>
        </p:nvSpPr>
        <p:spPr bwMode="auto">
          <a:xfrm>
            <a:off x="1643063" y="6357938"/>
            <a:ext cx="61350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ltLang="pl-PL" b="1" dirty="0">
                <a:solidFill>
                  <a:schemeClr val="tx2">
                    <a:lumMod val="75000"/>
                  </a:schemeClr>
                </a:solidFill>
              </a:rPr>
              <a:t>Junkers invention – corrugated iron </a:t>
            </a:r>
            <a:r>
              <a:rPr lang="en-US" altLang="pl-PL" b="1" dirty="0" smtClean="0">
                <a:solidFill>
                  <a:schemeClr val="tx2">
                    <a:lumMod val="75000"/>
                  </a:schemeClr>
                </a:solidFill>
              </a:rPr>
              <a:t>aluminum </a:t>
            </a:r>
            <a:r>
              <a:rPr lang="en-US" altLang="pl-PL" b="1" dirty="0">
                <a:solidFill>
                  <a:schemeClr val="tx2">
                    <a:lumMod val="75000"/>
                  </a:schemeClr>
                </a:solidFill>
              </a:rPr>
              <a:t>sheets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lufthansa_ju-52_d-cdlh_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765175"/>
            <a:ext cx="8424862" cy="505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334000" y="5867400"/>
            <a:ext cx="374493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Ju-52 - Lufthansa</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540" y="1772816"/>
            <a:ext cx="8479334" cy="3384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4"/>
          <p:cNvSpPr txBox="1">
            <a:spLocks noChangeArrowheads="1"/>
          </p:cNvSpPr>
          <p:nvPr/>
        </p:nvSpPr>
        <p:spPr bwMode="auto">
          <a:xfrm>
            <a:off x="5334000" y="5867400"/>
            <a:ext cx="370967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Ju-52 – PLL-LOT</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fl-ma_0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23888"/>
            <a:ext cx="7993062"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292080" y="6284913"/>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2" descr="ju_G38phot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750" y="241300"/>
            <a:ext cx="8208963" cy="648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292080" y="6284913"/>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ju_G38"/>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00"/>
          <a:stretch/>
        </p:blipFill>
        <p:spPr bwMode="auto">
          <a:xfrm>
            <a:off x="1258888" y="146050"/>
            <a:ext cx="6769100" cy="6369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292080" y="6284913"/>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25" y="0"/>
            <a:ext cx="4857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23888"/>
            <a:ext cx="8064500" cy="571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4788024" y="6306453"/>
            <a:ext cx="198163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pl-PL" sz="2400" dirty="0" smtClean="0">
                <a:solidFill>
                  <a:schemeClr val="accent1">
                    <a:lumMod val="50000"/>
                  </a:schemeClr>
                </a:solidFill>
              </a:rPr>
              <a:t>Flying Giants</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2" descr="2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3125" y="0"/>
            <a:ext cx="4877147" cy="688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7001650" y="6054080"/>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2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623888"/>
            <a:ext cx="7993062"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292080" y="6284913"/>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8" name="Picture 2" descr="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69900"/>
            <a:ext cx="8353425" cy="591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292080" y="6284913"/>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2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22288"/>
            <a:ext cx="8135937" cy="576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292080" y="6284913"/>
            <a:ext cx="203292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pl-PL" altLang="pl-PL" sz="2400" dirty="0" smtClean="0">
                <a:solidFill>
                  <a:schemeClr val="accent1">
                    <a:lumMod val="50000"/>
                  </a:schemeClr>
                </a:solidFill>
              </a:rPr>
              <a:t>Junkers G-38</a:t>
            </a:r>
            <a:endParaRPr lang="pl-PL" altLang="pl-PL" sz="2400" dirty="0">
              <a:solidFill>
                <a:schemeClr val="accent1">
                  <a:lumMod val="50000"/>
                </a:schemeClr>
              </a:solidFill>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p:cNvSpPr>
          <p:nvPr>
            <p:ph type="title"/>
          </p:nvPr>
        </p:nvSpPr>
        <p:spPr/>
        <p:txBody>
          <a:bodyPr/>
          <a:lstStyle/>
          <a:p>
            <a:r>
              <a:rPr lang="en-US" altLang="pl-PL" dirty="0" smtClean="0">
                <a:latin typeface="Arial" charset="0"/>
              </a:rPr>
              <a:t>Great challenges</a:t>
            </a:r>
            <a:endParaRPr lang="pl-PL" altLang="pl-PL" dirty="0" smtClean="0">
              <a:latin typeface="Arial" charset="0"/>
            </a:endParaRPr>
          </a:p>
        </p:txBody>
      </p:sp>
      <p:sp>
        <p:nvSpPr>
          <p:cNvPr id="100355" name="Rectangle 3"/>
          <p:cNvSpPr>
            <a:spLocks noGrp="1"/>
          </p:cNvSpPr>
          <p:nvPr>
            <p:ph type="body" idx="1"/>
          </p:nvPr>
        </p:nvSpPr>
        <p:spPr>
          <a:xfrm>
            <a:off x="457200" y="1600200"/>
            <a:ext cx="8507413" cy="4525963"/>
          </a:xfrm>
        </p:spPr>
        <p:txBody>
          <a:bodyPr>
            <a:normAutofit/>
          </a:bodyPr>
          <a:lstStyle/>
          <a:p>
            <a:r>
              <a:rPr lang="en-US" altLang="pl-PL" sz="2800" dirty="0" smtClean="0"/>
              <a:t>25 May 1961 – President of United States announced, that USA will send people to the moon by the end of the decade. </a:t>
            </a:r>
          </a:p>
          <a:p>
            <a:r>
              <a:rPr lang="en-US" altLang="pl-PL" sz="2800" dirty="0" smtClean="0"/>
              <a:t>ACARE (Advisory Council for Aeronautics Research in Europe) published Strategic Research Agenda (SRA), which supports the goals defined in the document „Vision 2020”, which contains:</a:t>
            </a:r>
          </a:p>
          <a:p>
            <a:pPr lvl="1"/>
            <a:r>
              <a:rPr lang="en-US" altLang="pl-PL" sz="2400" dirty="0" smtClean="0"/>
              <a:t>fuel consumption and CO</a:t>
            </a:r>
            <a:r>
              <a:rPr lang="en-US" altLang="pl-PL" sz="2400" baseline="-25000" dirty="0" smtClean="0"/>
              <a:t>2</a:t>
            </a:r>
            <a:r>
              <a:rPr lang="en-US" altLang="pl-PL" sz="2400" dirty="0" smtClean="0"/>
              <a:t> emission reduction by 50%</a:t>
            </a:r>
          </a:p>
          <a:p>
            <a:pPr lvl="1"/>
            <a:r>
              <a:rPr lang="en-US" altLang="pl-PL" sz="2400" dirty="0" smtClean="0"/>
              <a:t>reduction of NO</a:t>
            </a:r>
            <a:r>
              <a:rPr lang="en-US" altLang="pl-PL" sz="2400" baseline="-25000" dirty="0" smtClean="0"/>
              <a:t>x</a:t>
            </a:r>
            <a:r>
              <a:rPr lang="en-US" altLang="pl-PL" sz="2400" dirty="0" smtClean="0"/>
              <a:t> by 80%;</a:t>
            </a:r>
          </a:p>
          <a:p>
            <a:pPr lvl="1"/>
            <a:r>
              <a:rPr lang="en-US" altLang="pl-PL" sz="2400" dirty="0" smtClean="0"/>
              <a:t>reduction of perceived external noise by 50%</a:t>
            </a:r>
          </a:p>
        </p:txBody>
      </p:sp>
    </p:spTree>
    <p:extLst>
      <p:ext uri="{BB962C8B-B14F-4D97-AF65-F5344CB8AC3E}">
        <p14:creationId xmlns:p14="http://schemas.microsoft.com/office/powerpoint/2010/main" val="18178018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03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p:cNvSpPr>
          <p:nvPr>
            <p:ph type="title"/>
          </p:nvPr>
        </p:nvSpPr>
        <p:spPr>
          <a:xfrm>
            <a:off x="457200" y="274638"/>
            <a:ext cx="8229600" cy="777875"/>
          </a:xfrm>
        </p:spPr>
        <p:txBody>
          <a:bodyPr/>
          <a:lstStyle/>
          <a:p>
            <a:r>
              <a:rPr lang="en-US" altLang="pl-PL" dirty="0" smtClean="0">
                <a:latin typeface="Arial" charset="0"/>
              </a:rPr>
              <a:t>Great challenges</a:t>
            </a:r>
            <a:endParaRPr lang="pl-PL" altLang="pl-PL" dirty="0" smtClean="0">
              <a:latin typeface="Arial" charset="0"/>
            </a:endParaRPr>
          </a:p>
        </p:txBody>
      </p:sp>
      <p:sp>
        <p:nvSpPr>
          <p:cNvPr id="113667" name="Rectangle 3"/>
          <p:cNvSpPr>
            <a:spLocks noGrp="1"/>
          </p:cNvSpPr>
          <p:nvPr>
            <p:ph type="body" idx="1"/>
          </p:nvPr>
        </p:nvSpPr>
        <p:spPr>
          <a:xfrm>
            <a:off x="323850" y="6092825"/>
            <a:ext cx="8507413" cy="465138"/>
          </a:xfrm>
        </p:spPr>
        <p:txBody>
          <a:bodyPr>
            <a:normAutofit/>
          </a:bodyPr>
          <a:lstStyle/>
          <a:p>
            <a:pPr>
              <a:lnSpc>
                <a:spcPct val="80000"/>
              </a:lnSpc>
              <a:buFont typeface="Arial" charset="0"/>
              <a:buNone/>
            </a:pPr>
            <a:r>
              <a:rPr lang="en-US" altLang="pl-PL" sz="2800" dirty="0" smtClean="0"/>
              <a:t>The fuel consumption by passenger airliners in years</a:t>
            </a:r>
            <a:endParaRPr lang="pl-PL" altLang="pl-PL" sz="2800" dirty="0" smtClean="0"/>
          </a:p>
        </p:txBody>
      </p:sp>
      <p:pic>
        <p:nvPicPr>
          <p:cNvPr id="1136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1268413"/>
            <a:ext cx="8207375" cy="4551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629460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Norman_Bel_Geddes_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388" y="1052513"/>
            <a:ext cx="8964612" cy="4105275"/>
          </a:xfrm>
          <a:prstGeom prst="rect">
            <a:avLst/>
          </a:prstGeom>
          <a:noFill/>
          <a:extLst>
            <a:ext uri="{909E8E84-426E-40DD-AFC4-6F175D3DCCD1}">
              <a14:hiddenFill xmlns:a14="http://schemas.microsoft.com/office/drawing/2010/main">
                <a:solidFill>
                  <a:srgbClr val="FFFFFF"/>
                </a:solidFill>
              </a14:hiddenFill>
            </a:ext>
          </a:extLst>
        </p:spPr>
      </p:pic>
      <p:sp>
        <p:nvSpPr>
          <p:cNvPr id="60419" name="Text Box 3"/>
          <p:cNvSpPr txBox="1">
            <a:spLocks noChangeArrowheads="1"/>
          </p:cNvSpPr>
          <p:nvPr/>
        </p:nvSpPr>
        <p:spPr bwMode="auto">
          <a:xfrm>
            <a:off x="1295400" y="381000"/>
            <a:ext cx="681148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pl-PL" sz="3200" dirty="0" smtClean="0">
                <a:solidFill>
                  <a:schemeClr val="accent1">
                    <a:lumMod val="50000"/>
                  </a:schemeClr>
                </a:solidFill>
                <a:latin typeface="Arial" charset="0"/>
              </a:rPr>
              <a:t>Norman Bel Geddes – 20 engines !!!</a:t>
            </a:r>
            <a:endParaRPr lang="en-US" altLang="pl-PL" sz="3200" dirty="0">
              <a:solidFill>
                <a:schemeClr val="accent1">
                  <a:lumMod val="50000"/>
                </a:schemeClr>
              </a:solidFill>
              <a:latin typeface="Arial" charset="0"/>
            </a:endParaRPr>
          </a:p>
        </p:txBody>
      </p:sp>
      <p:pic>
        <p:nvPicPr>
          <p:cNvPr id="604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7825" y="4162425"/>
            <a:ext cx="3686175" cy="269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421" name="Text Box 5"/>
          <p:cNvSpPr txBox="1">
            <a:spLocks noChangeArrowheads="1"/>
          </p:cNvSpPr>
          <p:nvPr/>
        </p:nvSpPr>
        <p:spPr bwMode="auto">
          <a:xfrm>
            <a:off x="2679700" y="5516563"/>
            <a:ext cx="153193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pl-PL" altLang="pl-PL" sz="2800"/>
              <a:t>1929</a:t>
            </a:r>
          </a:p>
        </p:txBody>
      </p:sp>
    </p:spTree>
    <p:extLst>
      <p:ext uri="{BB962C8B-B14F-4D97-AF65-F5344CB8AC3E}">
        <p14:creationId xmlns:p14="http://schemas.microsoft.com/office/powerpoint/2010/main" val="39699097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pPr eaLnBrk="1" hangingPunct="1"/>
            <a:r>
              <a:rPr lang="pl-PL" altLang="pl-PL" sz="3200" smtClean="0"/>
              <a:t>Norman Bel Geddes – </a:t>
            </a:r>
            <a:r>
              <a:rPr lang="en-US" altLang="pl-PL" sz="3200" smtClean="0"/>
              <a:t>impossible</a:t>
            </a:r>
            <a:r>
              <a:rPr lang="pl-PL" altLang="pl-PL" sz="3200" smtClean="0"/>
              <a:t> ?</a:t>
            </a:r>
            <a:endParaRPr lang="en-US" altLang="pl-PL" sz="3200" smtClean="0"/>
          </a:p>
        </p:txBody>
      </p:sp>
      <p:pic>
        <p:nvPicPr>
          <p:cNvPr id="83971" name="Picture 4" descr="Norman_Bel_Geddes_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1482725"/>
            <a:ext cx="903605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p:cNvSpPr>
          <p:nvPr>
            <p:ph type="title"/>
          </p:nvPr>
        </p:nvSpPr>
        <p:spPr>
          <a:xfrm>
            <a:off x="457200" y="274638"/>
            <a:ext cx="8229600" cy="490537"/>
          </a:xfrm>
        </p:spPr>
        <p:txBody>
          <a:bodyPr>
            <a:normAutofit fontScale="90000"/>
          </a:bodyPr>
          <a:lstStyle/>
          <a:p>
            <a:r>
              <a:rPr lang="en-US" altLang="pl-PL" sz="4000" dirty="0" smtClean="0">
                <a:latin typeface="Arial" charset="0"/>
              </a:rPr>
              <a:t>Today</a:t>
            </a:r>
            <a:r>
              <a:rPr lang="pl-PL" altLang="pl-PL" sz="4000" dirty="0" smtClean="0">
                <a:latin typeface="Arial" charset="0"/>
              </a:rPr>
              <a:t> …</a:t>
            </a:r>
          </a:p>
        </p:txBody>
      </p:sp>
      <p:pic>
        <p:nvPicPr>
          <p:cNvPr id="120835" name="Picture 3"/>
          <p:cNvPicPr>
            <a:picLocks noChangeAspect="1" noChangeArrowheads="1"/>
          </p:cNvPicPr>
          <p:nvPr/>
        </p:nvPicPr>
        <p:blipFill>
          <a:blip r:embed="rId2">
            <a:extLst>
              <a:ext uri="{28A0092B-C50C-407E-A947-70E740481C1C}">
                <a14:useLocalDpi xmlns:a14="http://schemas.microsoft.com/office/drawing/2010/main" val="0"/>
              </a:ext>
            </a:extLst>
          </a:blip>
          <a:srcRect r="1295"/>
          <a:stretch>
            <a:fillRect/>
          </a:stretch>
        </p:blipFill>
        <p:spPr bwMode="auto">
          <a:xfrm>
            <a:off x="323850" y="1052513"/>
            <a:ext cx="5688013" cy="361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836" name="Picture 4"/>
          <p:cNvPicPr>
            <a:picLocks noChangeAspect="1" noChangeArrowheads="1"/>
          </p:cNvPicPr>
          <p:nvPr/>
        </p:nvPicPr>
        <p:blipFill>
          <a:blip r:embed="rId3">
            <a:extLst>
              <a:ext uri="{28A0092B-C50C-407E-A947-70E740481C1C}">
                <a14:useLocalDpi xmlns:a14="http://schemas.microsoft.com/office/drawing/2010/main" val="0"/>
              </a:ext>
            </a:extLst>
          </a:blip>
          <a:srcRect r="1428"/>
          <a:stretch>
            <a:fillRect/>
          </a:stretch>
        </p:blipFill>
        <p:spPr bwMode="auto">
          <a:xfrm>
            <a:off x="1908175" y="1916113"/>
            <a:ext cx="5699125" cy="3638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083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2924175"/>
            <a:ext cx="5257800" cy="360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35832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83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08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5029200" y="152400"/>
            <a:ext cx="3200400" cy="868363"/>
          </a:xfrm>
        </p:spPr>
        <p:txBody>
          <a:bodyPr/>
          <a:lstStyle/>
          <a:p>
            <a:pPr eaLnBrk="1" hangingPunct="1"/>
            <a:r>
              <a:rPr lang="en-US" altLang="pl-PL" smtClean="0"/>
              <a:t>Today</a:t>
            </a:r>
            <a:r>
              <a:rPr lang="pl-PL" altLang="pl-PL" smtClean="0"/>
              <a:t> ...</a:t>
            </a:r>
          </a:p>
        </p:txBody>
      </p:sp>
      <p:pic>
        <p:nvPicPr>
          <p:cNvPr id="84995" name="Picture 3" descr="bledned wing VEL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228600"/>
            <a:ext cx="3810000" cy="315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4" descr="bledned wing Boe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3581400"/>
            <a:ext cx="4800600" cy="311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5" descr="bledned wing MBB"/>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5400" y="1066800"/>
            <a:ext cx="400685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1225</TotalTime>
  <Words>1972</Words>
  <Application>Microsoft Office PowerPoint</Application>
  <PresentationFormat>Pokaz na ekranie (4:3)</PresentationFormat>
  <Paragraphs>172</Paragraphs>
  <Slides>91</Slides>
  <Notes>0</Notes>
  <HiddenSlides>0</HiddenSlides>
  <MMClips>6</MMClips>
  <ScaleCrop>false</ScaleCrop>
  <HeadingPairs>
    <vt:vector size="6" baseType="variant">
      <vt:variant>
        <vt:lpstr>Motyw</vt:lpstr>
      </vt:variant>
      <vt:variant>
        <vt:i4>1</vt:i4>
      </vt:variant>
      <vt:variant>
        <vt:lpstr>Osadzone serwery OLE</vt:lpstr>
      </vt:variant>
      <vt:variant>
        <vt:i4>1</vt:i4>
      </vt:variant>
      <vt:variant>
        <vt:lpstr>Tytuły slajdów</vt:lpstr>
      </vt:variant>
      <vt:variant>
        <vt:i4>91</vt:i4>
      </vt:variant>
    </vt:vector>
  </HeadingPairs>
  <TitlesOfParts>
    <vt:vector size="93" baseType="lpstr">
      <vt:lpstr>Motyw pakietu Office</vt:lpstr>
      <vt:lpstr>Document</vt:lpstr>
      <vt:lpstr>INTRODUCTION to AEROSPACE</vt:lpstr>
      <vt:lpstr>Ancient Mythology – Daedalus &amp; Icarus</vt:lpstr>
      <vt:lpstr>Ancient Mythology – Daedalus &amp; Icarus</vt:lpstr>
      <vt:lpstr>The Aviation History – the Beginnings ?</vt:lpstr>
      <vt:lpstr>History – the Beginnings</vt:lpstr>
      <vt:lpstr>Pioneer’s gliders</vt:lpstr>
      <vt:lpstr>Prezentacja programu PowerPoint</vt:lpstr>
      <vt:lpstr>Clement Ader (1841-1926)</vt:lpstr>
      <vt:lpstr>Clement Ader (1841-1926)</vt:lpstr>
      <vt:lpstr>Clement Ader  (1841-1926)</vt:lpstr>
      <vt:lpstr>Clement Ader – Avion III</vt:lpstr>
      <vt:lpstr>Prezentacja programu PowerPoint</vt:lpstr>
      <vt:lpstr>Gustav Whitehead – Weisskopf  (1874-1927)</vt:lpstr>
      <vt:lpstr>Gustav Whitehead – Weisskopf  (1874-1927)</vt:lpstr>
      <vt:lpstr>Wright Brothers</vt:lpstr>
      <vt:lpstr>Wright Brothers – first flight: 17 December 1903</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Wright Flyer in museum</vt:lpstr>
      <vt:lpstr>Prezentacja programu PowerPoint</vt:lpstr>
      <vt:lpstr>First flight over English Channel  (la Manche)</vt:lpstr>
      <vt:lpstr>Hubert Latham</vt:lpstr>
      <vt:lpstr>Hubert Latham – 19 July 1909</vt:lpstr>
      <vt:lpstr>Louis Bleriot</vt:lpstr>
      <vt:lpstr>Louis Bleriot</vt:lpstr>
      <vt:lpstr>Louis Bleriot</vt:lpstr>
      <vt:lpstr>Louis Bleriot</vt:lpstr>
      <vt:lpstr>Louis Bleriot</vt:lpstr>
      <vt:lpstr>Other pioneer accomplishments</vt:lpstr>
      <vt:lpstr>Charles Lindberg 1927</vt:lpstr>
      <vt:lpstr>Charles Augustus Lindbergh  (February 4, 1902 – August 26, 1974)  (nicknamed "Slim" , "Lucky Lindy" and "The Lone Eagle")</vt:lpstr>
      <vt:lpstr>Other great flights – Vickers Vimy</vt:lpstr>
      <vt:lpstr>Vickers Vimy</vt:lpstr>
      <vt:lpstr>Vickers Vimy</vt:lpstr>
      <vt:lpstr>Progress in Aviation Historical perspective</vt:lpstr>
      <vt:lpstr>Forecasting the development is very risky</vt:lpstr>
      <vt:lpstr>What is the source of  the progress?</vt:lpstr>
      <vt:lpstr>Wars – WW 1, WW 2, Cold war</vt:lpstr>
      <vt:lpstr>Wars – WW 1, WW 2, Cold war</vt:lpstr>
      <vt:lpstr>Wars – WW 1, WW 2, Cold war</vt:lpstr>
      <vt:lpstr>Races and rallies </vt:lpstr>
      <vt:lpstr>Schneider’s Cup Winner in 1913 - Deperdussin</vt:lpstr>
      <vt:lpstr>Schneider’s Cup Winner in 1931 – Supermarine S-6B</vt:lpstr>
      <vt:lpstr>Schneider  Trophy – races of hydroplanes</vt:lpstr>
      <vt:lpstr>Schneider Trophy – Max airspeed</vt:lpstr>
      <vt:lpstr>Schneider Trophy – Engine power</vt:lpstr>
      <vt:lpstr>What left ?</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New technologies transfer …</vt:lpstr>
      <vt:lpstr>New technologies transfer …</vt:lpstr>
      <vt:lpstr>Macchi MC72 – the fastest hydroplane with piston engine in the world till today !!! </vt:lpstr>
      <vt:lpstr>Prezentacja programu PowerPoint</vt:lpstr>
      <vt:lpstr>American National Air Races</vt:lpstr>
      <vt:lpstr>American National Air Races</vt:lpstr>
      <vt:lpstr>American National Air Races</vt:lpstr>
      <vt:lpstr>American National Air Races</vt:lpstr>
      <vt:lpstr>American National Air Races</vt:lpstr>
      <vt:lpstr>American National Air Races</vt:lpstr>
      <vt:lpstr>American National Air Races</vt:lpstr>
      <vt:lpstr>Stop with craze  (for a minute)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Great challenges</vt:lpstr>
      <vt:lpstr>Great challenges</vt:lpstr>
      <vt:lpstr>Prezentacja programu PowerPoint</vt:lpstr>
      <vt:lpstr>Norman Bel Geddes – impossible ?</vt:lpstr>
      <vt:lpstr>Today …</vt:lpstr>
      <vt:lpstr>Today ...</vt:lpstr>
    </vt:vector>
  </TitlesOfParts>
  <Company>Nasz Dom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Tomasz Grabowski</dc:creator>
  <cp:lastModifiedBy>Użytkownik systemu Windows</cp:lastModifiedBy>
  <cp:revision>42</cp:revision>
  <dcterms:created xsi:type="dcterms:W3CDTF">2005-03-11T22:31:57Z</dcterms:created>
  <dcterms:modified xsi:type="dcterms:W3CDTF">2026-01-05T09:52:40Z</dcterms:modified>
</cp:coreProperties>
</file>